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Lst>
  <p:notesMasterIdLst>
    <p:notesMasterId r:id="rId118"/>
  </p:notesMasterIdLst>
  <p:handoutMasterIdLst>
    <p:handoutMasterId r:id="rId119"/>
  </p:handoutMasterIdLst>
  <p:sldIdLst>
    <p:sldId id="257" r:id="rId4"/>
    <p:sldId id="275" r:id="rId5"/>
    <p:sldId id="259" r:id="rId6"/>
    <p:sldId id="379" r:id="rId7"/>
    <p:sldId id="270" r:id="rId8"/>
    <p:sldId id="361" r:id="rId9"/>
    <p:sldId id="362" r:id="rId10"/>
    <p:sldId id="363" r:id="rId11"/>
    <p:sldId id="364" r:id="rId12"/>
    <p:sldId id="365" r:id="rId13"/>
    <p:sldId id="367" r:id="rId14"/>
    <p:sldId id="366" r:id="rId15"/>
    <p:sldId id="383" r:id="rId16"/>
    <p:sldId id="384" r:id="rId17"/>
    <p:sldId id="385" r:id="rId18"/>
    <p:sldId id="386" r:id="rId19"/>
    <p:sldId id="387" r:id="rId20"/>
    <p:sldId id="388" r:id="rId21"/>
    <p:sldId id="276" r:id="rId22"/>
    <p:sldId id="272" r:id="rId23"/>
    <p:sldId id="380" r:id="rId24"/>
    <p:sldId id="381" r:id="rId25"/>
    <p:sldId id="382" r:id="rId26"/>
    <p:sldId id="391" r:id="rId27"/>
    <p:sldId id="390" r:id="rId28"/>
    <p:sldId id="277" r:id="rId29"/>
    <p:sldId id="271" r:id="rId30"/>
    <p:sldId id="273" r:id="rId31"/>
    <p:sldId id="274" r:id="rId32"/>
    <p:sldId id="278" r:id="rId33"/>
    <p:sldId id="295" r:id="rId34"/>
    <p:sldId id="285" r:id="rId35"/>
    <p:sldId id="287" r:id="rId36"/>
    <p:sldId id="288" r:id="rId37"/>
    <p:sldId id="289" r:id="rId38"/>
    <p:sldId id="293" r:id="rId39"/>
    <p:sldId id="290" r:id="rId40"/>
    <p:sldId id="291" r:id="rId41"/>
    <p:sldId id="292" r:id="rId42"/>
    <p:sldId id="294" r:id="rId43"/>
    <p:sldId id="296" r:id="rId44"/>
    <p:sldId id="304" r:id="rId45"/>
    <p:sldId id="297" r:id="rId46"/>
    <p:sldId id="298" r:id="rId47"/>
    <p:sldId id="303" r:id="rId48"/>
    <p:sldId id="299" r:id="rId49"/>
    <p:sldId id="300" r:id="rId50"/>
    <p:sldId id="301" r:id="rId51"/>
    <p:sldId id="302"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21" r:id="rId65"/>
    <p:sldId id="318" r:id="rId66"/>
    <p:sldId id="320" r:id="rId67"/>
    <p:sldId id="317" r:id="rId68"/>
    <p:sldId id="324" r:id="rId69"/>
    <p:sldId id="319" r:id="rId70"/>
    <p:sldId id="325" r:id="rId71"/>
    <p:sldId id="341" r:id="rId72"/>
    <p:sldId id="322" r:id="rId73"/>
    <p:sldId id="326" r:id="rId74"/>
    <p:sldId id="334" r:id="rId75"/>
    <p:sldId id="335" r:id="rId76"/>
    <p:sldId id="327" r:id="rId77"/>
    <p:sldId id="328" r:id="rId78"/>
    <p:sldId id="329" r:id="rId79"/>
    <p:sldId id="330" r:id="rId80"/>
    <p:sldId id="331" r:id="rId81"/>
    <p:sldId id="332" r:id="rId82"/>
    <p:sldId id="333" r:id="rId83"/>
    <p:sldId id="340" r:id="rId84"/>
    <p:sldId id="343" r:id="rId85"/>
    <p:sldId id="344" r:id="rId86"/>
    <p:sldId id="345" r:id="rId87"/>
    <p:sldId id="346" r:id="rId88"/>
    <p:sldId id="347" r:id="rId89"/>
    <p:sldId id="339" r:id="rId90"/>
    <p:sldId id="342" r:id="rId91"/>
    <p:sldId id="349" r:id="rId92"/>
    <p:sldId id="348" r:id="rId93"/>
    <p:sldId id="350" r:id="rId94"/>
    <p:sldId id="351" r:id="rId95"/>
    <p:sldId id="352" r:id="rId96"/>
    <p:sldId id="353" r:id="rId97"/>
    <p:sldId id="354" r:id="rId98"/>
    <p:sldId id="355" r:id="rId99"/>
    <p:sldId id="356" r:id="rId100"/>
    <p:sldId id="357" r:id="rId101"/>
    <p:sldId id="358" r:id="rId102"/>
    <p:sldId id="359" r:id="rId103"/>
    <p:sldId id="377" r:id="rId104"/>
    <p:sldId id="389" r:id="rId105"/>
    <p:sldId id="368" r:id="rId106"/>
    <p:sldId id="369" r:id="rId107"/>
    <p:sldId id="378" r:id="rId108"/>
    <p:sldId id="370" r:id="rId109"/>
    <p:sldId id="371" r:id="rId110"/>
    <p:sldId id="373" r:id="rId111"/>
    <p:sldId id="372" r:id="rId112"/>
    <p:sldId id="374" r:id="rId113"/>
    <p:sldId id="375" r:id="rId114"/>
    <p:sldId id="376" r:id="rId115"/>
    <p:sldId id="360" r:id="rId116"/>
    <p:sldId id="336" r:id="rId117"/>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69" autoAdjust="0"/>
    <p:restoredTop sz="78366" autoAdjust="0"/>
  </p:normalViewPr>
  <p:slideViewPr>
    <p:cSldViewPr>
      <p:cViewPr varScale="1">
        <p:scale>
          <a:sx n="84" d="100"/>
          <a:sy n="84" d="100"/>
        </p:scale>
        <p:origin x="756" y="78"/>
      </p:cViewPr>
      <p:guideLst>
        <p:guide orient="horz" pos="2160"/>
        <p:guide pos="2880"/>
      </p:guideLst>
    </p:cSldViewPr>
  </p:slideViewPr>
  <p:outlineViewPr>
    <p:cViewPr>
      <p:scale>
        <a:sx n="33" d="100"/>
        <a:sy n="33" d="100"/>
      </p:scale>
      <p:origin x="0" y="-20622"/>
    </p:cViewPr>
  </p:outlineViewPr>
  <p:notesTextViewPr>
    <p:cViewPr>
      <p:scale>
        <a:sx n="100" d="100"/>
        <a:sy n="100" d="100"/>
      </p:scale>
      <p:origin x="0" y="0"/>
    </p:cViewPr>
  </p:notesTextViewPr>
  <p:sorterViewPr>
    <p:cViewPr>
      <p:scale>
        <a:sx n="100" d="100"/>
        <a:sy n="100" d="100"/>
      </p:scale>
      <p:origin x="0" y="-5124"/>
    </p:cViewPr>
  </p:sorterViewPr>
  <p:notesViewPr>
    <p:cSldViewPr>
      <p:cViewPr>
        <p:scale>
          <a:sx n="200" d="100"/>
          <a:sy n="200" d="100"/>
        </p:scale>
        <p:origin x="144" y="-57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13" Type="http://schemas.openxmlformats.org/officeDocument/2006/relationships/slide" Target="slides/slide110.xml"/><Relationship Id="rId118"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viewProps" Target="viewProps.xml"/><Relationship Id="rId3" Type="http://schemas.openxmlformats.org/officeDocument/2006/relationships/slideMaster" Target="slideMasters/slideMaster2.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slide" Target="slides/slide11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handoutMaster" Target="handoutMasters/handoutMaster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1.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82119"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98102" y="1"/>
            <a:ext cx="2982119" cy="466725"/>
          </a:xfrm>
          <a:prstGeom prst="rect">
            <a:avLst/>
          </a:prstGeom>
        </p:spPr>
        <p:txBody>
          <a:bodyPr vert="horz" lIns="91440" tIns="45720" rIns="91440" bIns="45720" rtlCol="0"/>
          <a:lstStyle>
            <a:lvl1pPr algn="r">
              <a:defRPr sz="1200"/>
            </a:lvl1pPr>
          </a:lstStyle>
          <a:p>
            <a:fld id="{48FB6AD9-DCDD-4F67-91E3-EB691C2D7370}" type="datetimeFigureOut">
              <a:rPr lang="en-US" smtClean="0"/>
              <a:t>10/10/2018</a:t>
            </a:fld>
            <a:endParaRPr lang="en-US" dirty="0"/>
          </a:p>
        </p:txBody>
      </p:sp>
      <p:sp>
        <p:nvSpPr>
          <p:cNvPr id="4" name="Footer Placeholder 3"/>
          <p:cNvSpPr>
            <a:spLocks noGrp="1"/>
          </p:cNvSpPr>
          <p:nvPr>
            <p:ph type="ftr" sz="quarter" idx="2"/>
          </p:nvPr>
        </p:nvSpPr>
        <p:spPr>
          <a:xfrm>
            <a:off x="0" y="8829676"/>
            <a:ext cx="2982119" cy="4667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98102" y="8829676"/>
            <a:ext cx="2982119" cy="466725"/>
          </a:xfrm>
          <a:prstGeom prst="rect">
            <a:avLst/>
          </a:prstGeom>
        </p:spPr>
        <p:txBody>
          <a:bodyPr vert="horz" lIns="91440" tIns="45720" rIns="91440" bIns="45720" rtlCol="0" anchor="b"/>
          <a:lstStyle>
            <a:lvl1pPr algn="r">
              <a:defRPr sz="1200"/>
            </a:lvl1pPr>
          </a:lstStyle>
          <a:p>
            <a:fld id="{569346ED-EBD7-4536-BC4A-24657276CD24}" type="slidenum">
              <a:rPr lang="en-US" smtClean="0"/>
              <a:t>‹#›</a:t>
            </a:fld>
            <a:endParaRPr lang="en-US" dirty="0"/>
          </a:p>
        </p:txBody>
      </p:sp>
    </p:spTree>
    <p:extLst>
      <p:ext uri="{BB962C8B-B14F-4D97-AF65-F5344CB8AC3E}">
        <p14:creationId xmlns:p14="http://schemas.microsoft.com/office/powerpoint/2010/main" val="55004854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898103" y="0"/>
            <a:ext cx="2982119" cy="464820"/>
          </a:xfrm>
          <a:prstGeom prst="rect">
            <a:avLst/>
          </a:prstGeom>
        </p:spPr>
        <p:txBody>
          <a:bodyPr vert="horz" lIns="92446" tIns="46223" rIns="92446" bIns="46223" rtlCol="0"/>
          <a:lstStyle>
            <a:lvl1pPr algn="r">
              <a:defRPr sz="1200"/>
            </a:lvl1pPr>
          </a:lstStyle>
          <a:p>
            <a:fld id="{4BFE145F-C6F0-452B-9CF7-C100BE1F2A06}" type="datetimeFigureOut">
              <a:rPr lang="en-US" smtClean="0"/>
              <a:t>10/10/2018</a:t>
            </a:fld>
            <a:endParaRPr lang="en-US" dirty="0"/>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98103" y="8829967"/>
            <a:ext cx="2982119" cy="464820"/>
          </a:xfrm>
          <a:prstGeom prst="rect">
            <a:avLst/>
          </a:prstGeom>
        </p:spPr>
        <p:txBody>
          <a:bodyPr vert="horz" lIns="92446" tIns="46223" rIns="92446" bIns="46223" rtlCol="0" anchor="b"/>
          <a:lstStyle>
            <a:lvl1pPr algn="r">
              <a:defRPr sz="1200"/>
            </a:lvl1pPr>
          </a:lstStyle>
          <a:p>
            <a:fld id="{7B8E01FD-62BB-4B2C-AFCF-21ACFDA91745}" type="slidenum">
              <a:rPr lang="en-US" smtClean="0"/>
              <a:t>‹#›</a:t>
            </a:fld>
            <a:endParaRPr lang="en-US" dirty="0"/>
          </a:p>
        </p:txBody>
      </p:sp>
    </p:spTree>
    <p:extLst>
      <p:ext uri="{BB962C8B-B14F-4D97-AF65-F5344CB8AC3E}">
        <p14:creationId xmlns:p14="http://schemas.microsoft.com/office/powerpoint/2010/main" val="104246603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1" y="0"/>
            <a:ext cx="2982119" cy="464820"/>
          </a:xfrm>
          <a:prstGeom prst="rect">
            <a:avLst/>
          </a:prstGeom>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10/10/2018 3:31 PM</a:t>
            </a:fld>
            <a:endParaRPr lang="en-US" dirty="0"/>
          </a:p>
        </p:txBody>
      </p:sp>
      <p:sp>
        <p:nvSpPr>
          <p:cNvPr id="7" name="Slide Number Placeholder 6"/>
          <p:cNvSpPr>
            <a:spLocks noGrp="1"/>
          </p:cNvSpPr>
          <p:nvPr>
            <p:ph type="sldNum" sz="quarter" idx="13"/>
          </p:nvPr>
        </p:nvSpPr>
        <p:spPr>
          <a:xfrm>
            <a:off x="6193632" y="8829967"/>
            <a:ext cx="686589" cy="464820"/>
          </a:xfrm>
        </p:spPr>
        <p:txBody>
          <a:bodyPr/>
          <a:lstStyle/>
          <a:p>
            <a:fld id="{EC87E0CF-87F6-4B58-B8B8-DCAB2DAAF3CA}" type="slidenum">
              <a:rPr lang="en-US" smtClean="0"/>
              <a:pPr/>
              <a:t>1</a:t>
            </a:fld>
            <a:endParaRPr lang="en-US" dirty="0"/>
          </a:p>
        </p:txBody>
      </p:sp>
    </p:spTree>
    <p:extLst>
      <p:ext uri="{BB962C8B-B14F-4D97-AF65-F5344CB8AC3E}">
        <p14:creationId xmlns:p14="http://schemas.microsoft.com/office/powerpoint/2010/main" val="37096912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Painkillers</a:t>
            </a:r>
            <a:r>
              <a:rPr lang="en-US" baseline="0" dirty="0">
                <a:latin typeface="+mn-lt"/>
                <a:cs typeface="Arial" panose="020B0604020202020204" pitchFamily="34" charset="0"/>
              </a:rPr>
              <a:t> are involved in more overdose deaths than heroin and cocaine combined (U.S. Department of Health and Human Services (HHS), 2015).  </a:t>
            </a:r>
          </a:p>
          <a:p>
            <a:endParaRPr lang="en-US" baseline="0" dirty="0">
              <a:latin typeface="+mn-lt"/>
              <a:cs typeface="Arial" panose="020B0604020202020204" pitchFamily="34" charset="0"/>
            </a:endParaRPr>
          </a:p>
          <a:p>
            <a:r>
              <a:rPr lang="en-US" dirty="0">
                <a:effectLst/>
                <a:latin typeface="+mn-lt"/>
                <a:cs typeface="Arial" panose="020B0604020202020204" pitchFamily="34" charset="0"/>
              </a:rPr>
              <a:t>A 2015</a:t>
            </a:r>
            <a:r>
              <a:rPr lang="en-US" baseline="0" dirty="0">
                <a:effectLst/>
                <a:latin typeface="+mn-lt"/>
                <a:cs typeface="Arial" panose="020B0604020202020204" pitchFamily="34" charset="0"/>
              </a:rPr>
              <a:t> </a:t>
            </a:r>
            <a:r>
              <a:rPr lang="en-US" dirty="0">
                <a:effectLst/>
                <a:latin typeface="+mn-lt"/>
                <a:cs typeface="Arial" panose="020B0604020202020204" pitchFamily="34" charset="0"/>
              </a:rPr>
              <a:t>national poll by </a:t>
            </a:r>
            <a:r>
              <a:rPr lang="en-US" i="1" dirty="0">
                <a:effectLst/>
                <a:latin typeface="+mn-lt"/>
                <a:cs typeface="Arial" panose="020B0604020202020204" pitchFamily="34" charset="0"/>
              </a:rPr>
              <a:t>The Boston Globe</a:t>
            </a:r>
            <a:r>
              <a:rPr lang="en-US" dirty="0">
                <a:effectLst/>
                <a:latin typeface="+mn-lt"/>
                <a:cs typeface="Arial" panose="020B0604020202020204" pitchFamily="34" charset="0"/>
              </a:rPr>
              <a:t> and Harvard’s T.H. Chan School of Public Health shows that in an era when concern about drug abuse has been very high, more U.S. adults are concerned about prescription painkiller abuse than about heroin.  </a:t>
            </a:r>
          </a:p>
          <a:p>
            <a:endParaRPr lang="en-US" dirty="0">
              <a:effectLst/>
              <a:latin typeface="+mn-lt"/>
              <a:cs typeface="Arial" panose="020B0604020202020204" pitchFamily="34" charset="0"/>
            </a:endParaRPr>
          </a:p>
          <a:p>
            <a:r>
              <a:rPr lang="en-US" dirty="0">
                <a:effectLst/>
                <a:latin typeface="+mn-lt"/>
                <a:cs typeface="Arial" panose="020B0604020202020204" pitchFamily="34" charset="0"/>
              </a:rPr>
              <a:t>More than half (51%) of Americans believe that the abuse of strong prescription painkillers, such as OxyContin</a:t>
            </a:r>
            <a:r>
              <a:rPr lang="en-US" baseline="0" dirty="0">
                <a:effectLst/>
                <a:latin typeface="+mn-lt"/>
                <a:cs typeface="Arial" panose="020B0604020202020204" pitchFamily="34" charset="0"/>
              </a:rPr>
              <a:t> and Percocet (both oxycodone), and </a:t>
            </a:r>
            <a:r>
              <a:rPr lang="en-US" dirty="0">
                <a:effectLst/>
                <a:latin typeface="+mn-lt"/>
                <a:cs typeface="Arial" panose="020B0604020202020204" pitchFamily="34" charset="0"/>
              </a:rPr>
              <a:t>Vicodin and Lortab</a:t>
            </a:r>
            <a:r>
              <a:rPr lang="en-US" baseline="0" dirty="0">
                <a:effectLst/>
                <a:latin typeface="+mn-lt"/>
                <a:cs typeface="Arial" panose="020B0604020202020204" pitchFamily="34" charset="0"/>
              </a:rPr>
              <a:t> (both hydrocodone),</a:t>
            </a:r>
            <a:r>
              <a:rPr lang="en-US" dirty="0">
                <a:effectLst/>
                <a:latin typeface="+mn-lt"/>
                <a:cs typeface="Arial" panose="020B0604020202020204" pitchFamily="34" charset="0"/>
              </a:rPr>
              <a:t> is an extremely or very serious problem in their state.  Nearly four in ten (39%) believe that the problem of prescription painkiller abuse has gotten worse over the last five years. Nearly four in ten (39%) say they have known someone during the past five years who has abused prescription painkillers. Of those who have known someone who has had this problem, a majority say it has had a major harmful effect on the user’s family life (67%), work life (58%), and health (55%). In addition, 21% say that the person’s abuse of prescription painkillers led to their death.</a:t>
            </a:r>
          </a:p>
          <a:p>
            <a:endParaRPr lang="en-US" dirty="0">
              <a:latin typeface="+mn-lt"/>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10</a:t>
            </a:fld>
            <a:endParaRPr lang="en-US" dirty="0"/>
          </a:p>
        </p:txBody>
      </p:sp>
    </p:spTree>
    <p:extLst>
      <p:ext uri="{BB962C8B-B14F-4D97-AF65-F5344CB8AC3E}">
        <p14:creationId xmlns:p14="http://schemas.microsoft.com/office/powerpoint/2010/main" val="371804548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Before you go to see your HCP, it is the best idea to bring a written list of all of your current prescriptions, over-the-counter drugs, dietary supplements, and herbal remedies.  Your list should also include how much and how often you are taking them.  This will allow your HCP to make the best professional decision on what is the best prescription medication and/or over-the-counter drug for you.  You should always be honest and clear with your HCP, and never leave anything out because you are afraid of their reaction.</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106</a:t>
            </a:fld>
            <a:endParaRPr lang="en-US" dirty="0"/>
          </a:p>
        </p:txBody>
      </p:sp>
    </p:spTree>
    <p:extLst>
      <p:ext uri="{BB962C8B-B14F-4D97-AF65-F5344CB8AC3E}">
        <p14:creationId xmlns:p14="http://schemas.microsoft.com/office/powerpoint/2010/main" val="98117093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not a good idea to assume that your HCP understands much about the</a:t>
            </a:r>
            <a:r>
              <a:rPr lang="en-US" baseline="0" dirty="0"/>
              <a:t> </a:t>
            </a:r>
            <a:r>
              <a:rPr lang="en-US" dirty="0"/>
              <a:t>safety-critical jobs in the railroad industry.  Because a</a:t>
            </a:r>
            <a:r>
              <a:rPr lang="en-US" baseline="0" dirty="0"/>
              <a:t> number of  </a:t>
            </a:r>
            <a:r>
              <a:rPr lang="en-US" dirty="0"/>
              <a:t>prescription</a:t>
            </a:r>
            <a:r>
              <a:rPr lang="en-US" baseline="0" dirty="0"/>
              <a:t> medications and over-the-counter drugs can be sedating and/or disruptive to thinking, judgment, sleep/awake cycles, and physical performance, it is essential that your HCP be educated on what you do each day and how you do it   Educating your HCP help protects you and your health and welfare.</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107</a:t>
            </a:fld>
            <a:endParaRPr lang="en-US" dirty="0"/>
          </a:p>
        </p:txBody>
      </p:sp>
    </p:spTree>
    <p:extLst>
      <p:ext uri="{BB962C8B-B14F-4D97-AF65-F5344CB8AC3E}">
        <p14:creationId xmlns:p14="http://schemas.microsoft.com/office/powerpoint/2010/main" val="412500384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giving your HCP</a:t>
            </a:r>
            <a:r>
              <a:rPr lang="en-US" baseline="0" dirty="0"/>
              <a:t> a complete list of everything you are currently taking, they can help review all of these products and provide guidance on their proper use.  </a:t>
            </a:r>
          </a:p>
          <a:p>
            <a:endParaRPr lang="en-US" baseline="0" dirty="0"/>
          </a:p>
          <a:p>
            <a:r>
              <a:rPr lang="en-US" baseline="0" dirty="0"/>
              <a:t>In some cases you might be surprised to learn that some of the prescriptions and other health care products you are taking can be working against each other or even cancelling each other out.  In other cases, the effects of the prescriptions and other health care products you are taking can be additive (think 1 + 1 = 2) or even what they call super-additive (1 = 1 = 4 or 5 or 10).  </a:t>
            </a:r>
          </a:p>
          <a:p>
            <a:endParaRPr lang="en-US" baseline="0" dirty="0"/>
          </a:p>
          <a:p>
            <a:r>
              <a:rPr lang="en-US" baseline="0" dirty="0"/>
              <a:t>These unintended consequences of drug or product combinations provide some of the greatest risks to your health and welfare on the job.  So, for example, two drugs which are slightly sedating when taken by themselves can become dangerously sedating when taken together (that is, much greater than you would expect as the simple combination of the two).</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108</a:t>
            </a:fld>
            <a:endParaRPr lang="en-US" dirty="0"/>
          </a:p>
        </p:txBody>
      </p:sp>
    </p:spTree>
    <p:extLst>
      <p:ext uri="{BB962C8B-B14F-4D97-AF65-F5344CB8AC3E}">
        <p14:creationId xmlns:p14="http://schemas.microsoft.com/office/powerpoint/2010/main" val="51544266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Your HCP, having reviewed your list</a:t>
            </a:r>
            <a:r>
              <a:rPr lang="en-US" baseline="0" dirty="0"/>
              <a:t> of prescriptions and other health care products and now understanding the safety-critical nature of your job duties, may even change their mind on which medication to prescribe.  </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109</a:t>
            </a:fld>
            <a:endParaRPr lang="en-US" dirty="0"/>
          </a:p>
        </p:txBody>
      </p:sp>
    </p:spTree>
    <p:extLst>
      <p:ext uri="{BB962C8B-B14F-4D97-AF65-F5344CB8AC3E}">
        <p14:creationId xmlns:p14="http://schemas.microsoft.com/office/powerpoint/2010/main" val="316379934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a:t>
            </a:r>
            <a:r>
              <a:rPr lang="en-US" baseline="0" dirty="0"/>
              <a:t> medications or drugs you are taking have the highest risk for bad reactions or adverse effects in the first hours or days you are taking them as your body gets used to them.  Most of the time, these symptoms will soon disappear and you are fine.  </a:t>
            </a:r>
          </a:p>
          <a:p>
            <a:endParaRPr lang="en-US" baseline="0" dirty="0"/>
          </a:p>
          <a:p>
            <a:r>
              <a:rPr lang="en-US" baseline="0" dirty="0"/>
              <a:t>In some cases, however, the strength of these symptoms (or how long certain symptoms last) can indicate that you need to talk to your doctor immediately so they can approve you ceasing use and get you on a medication that works better with your body.  </a:t>
            </a:r>
          </a:p>
          <a:p>
            <a:endParaRPr lang="en-US" baseline="0" dirty="0"/>
          </a:p>
          <a:p>
            <a:r>
              <a:rPr lang="en-US" baseline="0" dirty="0"/>
              <a:t>Since most of us don’t know the difference when some reactions are actually dangerous to our health, it is important to discuss possible side effects and adverse reactions with your HCP before you start taking the new prescription.</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110</a:t>
            </a:fld>
            <a:endParaRPr lang="en-US" dirty="0"/>
          </a:p>
        </p:txBody>
      </p:sp>
    </p:spTree>
    <p:extLst>
      <p:ext uri="{BB962C8B-B14F-4D97-AF65-F5344CB8AC3E}">
        <p14:creationId xmlns:p14="http://schemas.microsoft.com/office/powerpoint/2010/main" val="252361227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In some cases, your HCP may strongly suggest or even direct you to cease taking one or more of the other health care products you are taking in order to protect your health and welfare., or to ensure that you will be able to safely perform your duties.  </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111</a:t>
            </a:fld>
            <a:endParaRPr lang="en-US" dirty="0"/>
          </a:p>
        </p:txBody>
      </p:sp>
    </p:spTree>
    <p:extLst>
      <p:ext uri="{BB962C8B-B14F-4D97-AF65-F5344CB8AC3E}">
        <p14:creationId xmlns:p14="http://schemas.microsoft.com/office/powerpoint/2010/main" val="343473362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Always ask your HCP if it is safe</a:t>
            </a:r>
            <a:r>
              <a:rPr lang="en-US" baseline="0" dirty="0"/>
              <a:t> to use alcohol when your are taking your new prescription and/or any of the other health care products on your current use list. </a:t>
            </a:r>
          </a:p>
          <a:p>
            <a:endParaRPr lang="en-US" baseline="0" dirty="0"/>
          </a:p>
          <a:p>
            <a:r>
              <a:rPr lang="en-US" baseline="0" dirty="0"/>
              <a:t>Alcohol has significant sedative effects, and combining it with other some types of sedative drugs can be extremely dangerous.  Examples include prescriptions for anti-anxiety drugs and muscle relaxants.</a:t>
            </a:r>
          </a:p>
          <a:p>
            <a:endParaRPr lang="en-US" baseline="0" dirty="0"/>
          </a:p>
          <a:p>
            <a:r>
              <a:rPr lang="en-US" baseline="0" dirty="0"/>
              <a:t>For some prescription drugs, alcohol can make them less effective.  Alcohol can also effect the ways some medications are absorbed and broken down by the body, which can significantly affect your ability to get better. </a:t>
            </a:r>
          </a:p>
          <a:p>
            <a:endParaRPr lang="en-US" baseline="0" dirty="0"/>
          </a:p>
          <a:p>
            <a:r>
              <a:rPr lang="en-US" baseline="0" dirty="0"/>
              <a:t>You also shouldn’t drink alcohol with some antibiotics, because they may cause severe side effects such as nausea, vomiting, accelerated heart rate, or shortness of breath.</a:t>
            </a:r>
          </a:p>
          <a:p>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7B8E01FD-62BB-4B2C-AFCF-21ACFDA91745}" type="slidenum">
              <a:rPr lang="en-US" smtClean="0"/>
              <a:t>112</a:t>
            </a:fld>
            <a:endParaRPr lang="en-US" dirty="0"/>
          </a:p>
        </p:txBody>
      </p:sp>
    </p:spTree>
    <p:extLst>
      <p:ext uri="{BB962C8B-B14F-4D97-AF65-F5344CB8AC3E}">
        <p14:creationId xmlns:p14="http://schemas.microsoft.com/office/powerpoint/2010/main" val="397230435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final</a:t>
            </a:r>
            <a:r>
              <a:rPr lang="en-US" baseline="0" dirty="0"/>
              <a:t> module, we will briefly summarize what we hope you have gained from this presentation.</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113</a:t>
            </a:fld>
            <a:endParaRPr lang="en-US" dirty="0"/>
          </a:p>
        </p:txBody>
      </p:sp>
    </p:spTree>
    <p:extLst>
      <p:ext uri="{BB962C8B-B14F-4D97-AF65-F5344CB8AC3E}">
        <p14:creationId xmlns:p14="http://schemas.microsoft.com/office/powerpoint/2010/main" val="428188552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Be smart.  Be safe.  Educate yourself on the effects that Rx and OTC products may have on the ability to safely perform your safety-critical duties.</a:t>
            </a:r>
          </a:p>
          <a:p>
            <a:pPr defTabSz="924458">
              <a:defRPr/>
            </a:pPr>
            <a:endParaRPr lang="en-US" dirty="0"/>
          </a:p>
          <a:p>
            <a:pPr defTabSz="924458">
              <a:defRPr/>
            </a:pPr>
            <a:r>
              <a:rPr lang="en-US" dirty="0"/>
              <a:t>It is also essential that you clearly understand your own employer’s medical qualification standards.  In many cases, your employer may require you to report certain medications you are taking and/or medically disqualify you from performing safety-critical service because you may be unfit for duty because of a medical condition or illness. Once disqualified by the carrier’s Medical Department, you may be required to remain out of safety-critical service until cleared for full duty. </a:t>
            </a:r>
          </a:p>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114</a:t>
            </a:fld>
            <a:endParaRPr lang="en-US" dirty="0"/>
          </a:p>
        </p:txBody>
      </p:sp>
    </p:spTree>
    <p:extLst>
      <p:ext uri="{BB962C8B-B14F-4D97-AF65-F5344CB8AC3E}">
        <p14:creationId xmlns:p14="http://schemas.microsoft.com/office/powerpoint/2010/main" val="31421098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Prescription misuse</a:t>
            </a:r>
            <a:r>
              <a:rPr lang="en-US" baseline="0" dirty="0"/>
              <a:t> is becoming a larger and larger concern in this country.  It is not just the illicit drugs (marijuana, cocaine, heroin) that should concern us. </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11</a:t>
            </a:fld>
            <a:endParaRPr lang="en-US" dirty="0"/>
          </a:p>
        </p:txBody>
      </p:sp>
    </p:spTree>
    <p:extLst>
      <p:ext uri="{BB962C8B-B14F-4D97-AF65-F5344CB8AC3E}">
        <p14:creationId xmlns:p14="http://schemas.microsoft.com/office/powerpoint/2010/main" val="2299096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we think</a:t>
            </a:r>
            <a:r>
              <a:rPr lang="en-US" baseline="0" dirty="0"/>
              <a:t> of people dying of drug overdoses, we often think that the problem is just illicit drugs like heroin and cocaine.  That is no longer true.  Most of us also don’t realize the extent of the drug overdose problem.</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12</a:t>
            </a:fld>
            <a:endParaRPr lang="en-US" dirty="0"/>
          </a:p>
        </p:txBody>
      </p:sp>
    </p:spTree>
    <p:extLst>
      <p:ext uri="{BB962C8B-B14F-4D97-AF65-F5344CB8AC3E}">
        <p14:creationId xmlns:p14="http://schemas.microsoft.com/office/powerpoint/2010/main" val="20694585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In this module, we are going to review the obligations of FRA</a:t>
            </a:r>
            <a:r>
              <a:rPr lang="en-US" baseline="0" dirty="0">
                <a:latin typeface="+mn-lt"/>
                <a:cs typeface="Arial" panose="020B0604020202020204" pitchFamily="34" charset="0"/>
              </a:rPr>
              <a:t> regulated employees based on the requirements of 49 CFR 219.103.</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13</a:t>
            </a:fld>
            <a:endParaRPr lang="en-US" dirty="0"/>
          </a:p>
        </p:txBody>
      </p:sp>
    </p:spTree>
    <p:extLst>
      <p:ext uri="{BB962C8B-B14F-4D97-AF65-F5344CB8AC3E}">
        <p14:creationId xmlns:p14="http://schemas.microsoft.com/office/powerpoint/2010/main" val="30795777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dirty="0">
                <a:latin typeface="+mn-lt"/>
                <a:cs typeface="Arial" panose="020B0604020202020204" pitchFamily="34" charset="0"/>
              </a:rPr>
              <a:t>For FRA regulated safety-critical employees, FRA regulations require that you make sure that you have one physician who has knowledge of all the prescribed medications, over-the-counter drugs, dietary supplements, and herbal remedies that you are taking, determine if and when you are safe to perform your specific regulated safety-critical duties.  This regulation is found at 49 CFR 219.103.</a:t>
            </a:r>
          </a:p>
          <a:p>
            <a:endParaRPr lang="en-US" dirty="0">
              <a:latin typeface="+mn-lt"/>
              <a:cs typeface="Arial" panose="020B0604020202020204" pitchFamily="34" charset="0"/>
            </a:endParaRPr>
          </a:p>
          <a:p>
            <a:r>
              <a:rPr lang="en-US" dirty="0">
                <a:latin typeface="+mn-lt"/>
                <a:cs typeface="Arial" panose="020B0604020202020204" pitchFamily="34" charset="0"/>
              </a:rPr>
              <a:t>Let’s look more closely at this FRA requirement.</a:t>
            </a:r>
          </a:p>
          <a:p>
            <a:endParaRPr lang="en-US" dirty="0">
              <a:latin typeface="+mn-lt"/>
              <a:cs typeface="Arial" panose="020B0604020202020204" pitchFamily="34" charset="0"/>
            </a:endParaRPr>
          </a:p>
          <a:p>
            <a:r>
              <a:rPr lang="en-US" dirty="0">
                <a:latin typeface="+mn-lt"/>
                <a:cs typeface="Arial" panose="020B0604020202020204" pitchFamily="34" charset="0"/>
              </a:rPr>
              <a:t>FRA regulations prohibit the misuse of Federally controlled substances and the use of any controlled substance that is judged to be illegal to use or possess under Federal law.  </a:t>
            </a:r>
          </a:p>
          <a:p>
            <a:endParaRPr lang="en-US" dirty="0">
              <a:latin typeface="+mn-lt"/>
              <a:cs typeface="Arial" panose="020B0604020202020204" pitchFamily="34" charset="0"/>
            </a:endParaRPr>
          </a:p>
          <a:p>
            <a:r>
              <a:rPr lang="en-US" dirty="0">
                <a:latin typeface="+mn-lt"/>
                <a:cs typeface="Arial" panose="020B0604020202020204" pitchFamily="34" charset="0"/>
              </a:rPr>
              <a:t>We are going to talk more about Federally controlled substances in a few minutes when we talk about medical marijuana.  Until then, it is just important to know that some drugs (including some drugs that can be prescribed) are regulated by the Federal government because of their abuse potential.  This special law has been in effect in the United States since 1970.   </a:t>
            </a:r>
          </a:p>
          <a:p>
            <a:endParaRPr lang="en-US" dirty="0">
              <a:latin typeface="+mn-lt"/>
              <a:cs typeface="Arial" panose="020B0604020202020204" pitchFamily="34" charset="0"/>
            </a:endParaRPr>
          </a:p>
          <a:p>
            <a:r>
              <a:rPr lang="en-US" dirty="0">
                <a:latin typeface="+mn-lt"/>
                <a:cs typeface="Arial" panose="020B0604020202020204" pitchFamily="34" charset="0"/>
              </a:rPr>
              <a:t>Under this Federal law, some drugs are illegal to use or possess.  Drugs like heroin, LSD, and marijuana currently fall in this category.  These drugs cannot be Rx’d by any Health Care Practitioner (HCP)  in this country, and this prohibition cannot be overruled by any state law.  Again, we’ll talk about this some more in Module 5.</a:t>
            </a:r>
          </a:p>
          <a:p>
            <a:endParaRPr lang="en-US" dirty="0">
              <a:latin typeface="+mn-lt"/>
              <a:cs typeface="Arial" panose="020B0604020202020204" pitchFamily="34" charset="0"/>
            </a:endParaRPr>
          </a:p>
          <a:p>
            <a:r>
              <a:rPr lang="en-US" dirty="0">
                <a:latin typeface="+mn-lt"/>
                <a:cs typeface="Arial" panose="020B0604020202020204" pitchFamily="34" charset="0"/>
              </a:rPr>
              <a:t>Other drugs that fall under this special Federal law are also tightly controlled but can be prescribed by a Health Care Practitioner (HCP) who has registered with the Federal government.  Not every HCP is allowed to prescribe these specially controlled drugs.  </a:t>
            </a:r>
          </a:p>
          <a:p>
            <a:endParaRPr lang="en-US" dirty="0">
              <a:latin typeface="+mn-lt"/>
              <a:cs typeface="Arial" panose="020B0604020202020204" pitchFamily="34" charset="0"/>
            </a:endParaRPr>
          </a:p>
          <a:p>
            <a:r>
              <a:rPr lang="en-US" dirty="0">
                <a:latin typeface="+mn-lt"/>
                <a:cs typeface="Arial" panose="020B0604020202020204" pitchFamily="34" charset="0"/>
              </a:rPr>
              <a:t>All of the drugs that FRA and the other DOT agencies conduct drug testing for are so controlled by the Federal government.  For example, most prescribed drugs used to treat pain, to relax injured muscles, to help with body or organ spasms, to help with sleep, to help with staying awake or concentration, or to help with anxiety or depression are Federally controlled.   However, there are many drugs that your HCP will prescribe for you, or you can obtain over-the-counter (including dietary supplements and herbal remedies), that do not fall under these special laws.</a:t>
            </a:r>
          </a:p>
          <a:p>
            <a:endParaRPr lang="en-US" dirty="0">
              <a:latin typeface="+mn-lt"/>
              <a:cs typeface="Arial" panose="020B0604020202020204" pitchFamily="34" charset="0"/>
            </a:endParaRPr>
          </a:p>
          <a:p>
            <a:r>
              <a:rPr lang="en-US" dirty="0">
                <a:latin typeface="+mn-lt"/>
                <a:cs typeface="Arial" panose="020B0604020202020204" pitchFamily="34" charset="0"/>
              </a:rPr>
              <a:t>Let’s look a little closer at what a FRA-regulated employee is responsible for when it comes to the use of Federally controlled drugs.</a:t>
            </a:r>
          </a:p>
          <a:p>
            <a:endParaRPr lang="en-US" dirty="0">
              <a:latin typeface="+mn-lt"/>
              <a:cs typeface="Arial" panose="020B0604020202020204" pitchFamily="34" charset="0"/>
            </a:endParaRPr>
          </a:p>
          <a:p>
            <a:r>
              <a:rPr lang="en-US" dirty="0">
                <a:latin typeface="+mn-lt"/>
                <a:cs typeface="Arial" panose="020B0604020202020204" pitchFamily="34" charset="0"/>
              </a:rPr>
              <a:t>First, it is very important to note that FRA and the other DOT agencies do note prohibit the use any drug for which you have a legitimate prescription in your name.  Remember, though, it is a violation of Federal law to use someone else’s Federally controlled medication unless your HCP has specifically authorized it.   This includes medications prescribed for wives, husbands, significant others, relatives, and friends.  To use someone else’s controlled medication is also medically dangerous and prohibited by all DOT agencies.</a:t>
            </a:r>
          </a:p>
        </p:txBody>
      </p:sp>
      <p:sp>
        <p:nvSpPr>
          <p:cNvPr id="4" name="Slide Number Placeholder 3"/>
          <p:cNvSpPr>
            <a:spLocks noGrp="1"/>
          </p:cNvSpPr>
          <p:nvPr>
            <p:ph type="sldNum" sz="quarter" idx="10"/>
          </p:nvPr>
        </p:nvSpPr>
        <p:spPr/>
        <p:txBody>
          <a:bodyPr/>
          <a:lstStyle/>
          <a:p>
            <a:fld id="{7B8E01FD-62BB-4B2C-AFCF-21ACFDA91745}" type="slidenum">
              <a:rPr lang="en-US" smtClean="0"/>
              <a:t>14</a:t>
            </a:fld>
            <a:endParaRPr lang="en-US" dirty="0"/>
          </a:p>
        </p:txBody>
      </p:sp>
    </p:spTree>
    <p:extLst>
      <p:ext uri="{BB962C8B-B14F-4D97-AF65-F5344CB8AC3E}">
        <p14:creationId xmlns:p14="http://schemas.microsoft.com/office/powerpoint/2010/main" val="4067585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All employees regulated by FRA must ensure that every time a medication is prescribed for them, they need to make sure their HCP is aware of their job duties and that the medication and the dosage will not impact their performance or judgment.</a:t>
            </a:r>
          </a:p>
        </p:txBody>
      </p:sp>
      <p:sp>
        <p:nvSpPr>
          <p:cNvPr id="4" name="Slide Number Placeholder 3"/>
          <p:cNvSpPr>
            <a:spLocks noGrp="1"/>
          </p:cNvSpPr>
          <p:nvPr>
            <p:ph type="sldNum" sz="quarter" idx="10"/>
          </p:nvPr>
        </p:nvSpPr>
        <p:spPr/>
        <p:txBody>
          <a:bodyPr/>
          <a:lstStyle/>
          <a:p>
            <a:fld id="{7B8E01FD-62BB-4B2C-AFCF-21ACFDA91745}" type="slidenum">
              <a:rPr lang="en-US" smtClean="0"/>
              <a:t>15</a:t>
            </a:fld>
            <a:endParaRPr lang="en-US" dirty="0"/>
          </a:p>
        </p:txBody>
      </p:sp>
    </p:spTree>
    <p:extLst>
      <p:ext uri="{BB962C8B-B14F-4D97-AF65-F5344CB8AC3E}">
        <p14:creationId xmlns:p14="http://schemas.microsoft.com/office/powerpoint/2010/main" val="1604146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a:t>
            </a:r>
            <a:r>
              <a:rPr lang="en-US" baseline="0" dirty="0"/>
              <a:t> having a prescription in your name for a Federally controlled substance does not permit you to misuse it.  All Federally regulated employees must closely follow their HCP’s directions when using these drugs.</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16</a:t>
            </a:fld>
            <a:endParaRPr lang="en-US" dirty="0"/>
          </a:p>
        </p:txBody>
      </p:sp>
    </p:spTree>
    <p:extLst>
      <p:ext uri="{BB962C8B-B14F-4D97-AF65-F5344CB8AC3E}">
        <p14:creationId xmlns:p14="http://schemas.microsoft.com/office/powerpoint/2010/main" val="4113950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r>
              <a:rPr lang="en-US" dirty="0">
                <a:latin typeface="+mn-lt"/>
                <a:cs typeface="Arial" panose="020B0604020202020204" pitchFamily="34" charset="0"/>
              </a:rPr>
              <a:t>FRA is concerned about the use of Federally controlled drugs and the ability to safely perform regulated job duties when using them.  With many people seeing multiple doctors and getting multiple prescriptions, FRA is particularly concerned about whether these drugs, whether used alone or in combination, can be safely used when performing Federally regulated job duties.  </a:t>
            </a:r>
          </a:p>
          <a:p>
            <a:pPr defTabSz="924458"/>
            <a:endParaRPr lang="en-US" dirty="0">
              <a:latin typeface="+mn-lt"/>
              <a:cs typeface="Arial" panose="020B0604020202020204" pitchFamily="34" charset="0"/>
            </a:endParaRPr>
          </a:p>
          <a:p>
            <a:pPr defTabSz="924458"/>
            <a:r>
              <a:rPr lang="en-US" dirty="0">
                <a:latin typeface="+mn-lt"/>
                <a:cs typeface="Arial" panose="020B0604020202020204" pitchFamily="34" charset="0"/>
              </a:rPr>
              <a:t>FRA regulated employees are required to ensure that at least one HCP is aware at all times of </a:t>
            </a:r>
            <a:r>
              <a:rPr lang="en-US" u="sng" dirty="0">
                <a:latin typeface="+mn-lt"/>
                <a:cs typeface="Arial" panose="020B0604020202020204" pitchFamily="34" charset="0"/>
              </a:rPr>
              <a:t>all</a:t>
            </a:r>
            <a:r>
              <a:rPr lang="en-US" dirty="0">
                <a:latin typeface="+mn-lt"/>
                <a:cs typeface="Arial" panose="020B0604020202020204" pitchFamily="34" charset="0"/>
              </a:rPr>
              <a:t> of the medications that an employee is taking, regardless of whether that HCP Rx’d all of them.  This helps ensure that a medical professional has made a qualified judgement that if the employee all of the medications as directed, they are safe to perform their regulated duties.</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17</a:t>
            </a:fld>
            <a:endParaRPr lang="en-US" dirty="0"/>
          </a:p>
        </p:txBody>
      </p:sp>
    </p:spTree>
    <p:extLst>
      <p:ext uri="{BB962C8B-B14F-4D97-AF65-F5344CB8AC3E}">
        <p14:creationId xmlns:p14="http://schemas.microsoft.com/office/powerpoint/2010/main" val="11910493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FRA regulated employees</a:t>
            </a:r>
            <a:r>
              <a:rPr lang="en-US" baseline="0" dirty="0">
                <a:latin typeface="+mn-lt"/>
                <a:cs typeface="Arial" panose="020B0604020202020204" pitchFamily="34" charset="0"/>
              </a:rPr>
              <a:t> must comply with §219.103, but this regulation does not restrict your employer from having other policies when it comes to drugs, whether prescribed or not, that may effect safety.</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18</a:t>
            </a:fld>
            <a:endParaRPr lang="en-US" dirty="0"/>
          </a:p>
        </p:txBody>
      </p:sp>
    </p:spTree>
    <p:extLst>
      <p:ext uri="{BB962C8B-B14F-4D97-AF65-F5344CB8AC3E}">
        <p14:creationId xmlns:p14="http://schemas.microsoft.com/office/powerpoint/2010/main" val="17646532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In this</a:t>
            </a:r>
            <a:r>
              <a:rPr lang="en-US" baseline="0" dirty="0">
                <a:latin typeface="+mn-lt"/>
                <a:cs typeface="Arial" panose="020B0604020202020204" pitchFamily="34" charset="0"/>
              </a:rPr>
              <a:t> module, we are going to talk about our company policies when it comes to the safe use of prescription drugs, over-the-counter medications, dietary supplements, and herbal remedies.</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19</a:t>
            </a:fld>
            <a:endParaRPr lang="en-US" dirty="0"/>
          </a:p>
        </p:txBody>
      </p:sp>
    </p:spTree>
    <p:extLst>
      <p:ext uri="{BB962C8B-B14F-4D97-AF65-F5344CB8AC3E}">
        <p14:creationId xmlns:p14="http://schemas.microsoft.com/office/powerpoint/2010/main" val="541387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In this first section of the presentation, we are going to provide an overview on the use</a:t>
            </a:r>
            <a:r>
              <a:rPr lang="en-US" baseline="0" dirty="0">
                <a:latin typeface="+mn-lt"/>
                <a:cs typeface="Arial" panose="020B0604020202020204" pitchFamily="34" charset="0"/>
              </a:rPr>
              <a:t> of prescription drugs, over-the-counter medications, dietary supplements, and herbal remedies, as they relate to concerns about safety in railroad operations.  As part of this presentation, we will be presenting some (hopefully) thought-provoking statistics on the use of these products.</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2</a:t>
            </a:fld>
            <a:endParaRPr lang="en-US" dirty="0"/>
          </a:p>
        </p:txBody>
      </p:sp>
    </p:spTree>
    <p:extLst>
      <p:ext uri="{BB962C8B-B14F-4D97-AF65-F5344CB8AC3E}">
        <p14:creationId xmlns:p14="http://schemas.microsoft.com/office/powerpoint/2010/main" val="15905893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20</a:t>
            </a:fld>
            <a:endParaRPr lang="en-US" dirty="0"/>
          </a:p>
        </p:txBody>
      </p:sp>
    </p:spTree>
    <p:extLst>
      <p:ext uri="{BB962C8B-B14F-4D97-AF65-F5344CB8AC3E}">
        <p14:creationId xmlns:p14="http://schemas.microsoft.com/office/powerpoint/2010/main" val="897266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24</a:t>
            </a:fld>
            <a:endParaRPr lang="en-US" dirty="0"/>
          </a:p>
        </p:txBody>
      </p:sp>
    </p:spTree>
    <p:extLst>
      <p:ext uri="{BB962C8B-B14F-4D97-AF65-F5344CB8AC3E}">
        <p14:creationId xmlns:p14="http://schemas.microsoft.com/office/powerpoint/2010/main" val="37273016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In this section of the presentation, we are going to provide an overview of the 3 types of medications and health related</a:t>
            </a:r>
            <a:r>
              <a:rPr lang="en-US" baseline="0" dirty="0">
                <a:latin typeface="+mn-lt"/>
                <a:cs typeface="Arial" panose="020B0604020202020204" pitchFamily="34" charset="0"/>
              </a:rPr>
              <a:t> products based on the degree of potential risk they pose when it comes to safety.</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26</a:t>
            </a:fld>
            <a:endParaRPr lang="en-US" dirty="0"/>
          </a:p>
        </p:txBody>
      </p:sp>
    </p:spTree>
    <p:extLst>
      <p:ext uri="{BB962C8B-B14F-4D97-AF65-F5344CB8AC3E}">
        <p14:creationId xmlns:p14="http://schemas.microsoft.com/office/powerpoint/2010/main" val="8193937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[Health related products</a:t>
            </a:r>
            <a:r>
              <a:rPr lang="en-US" baseline="0" dirty="0">
                <a:latin typeface="+mn-lt"/>
                <a:cs typeface="Arial" panose="020B0604020202020204" pitchFamily="34" charset="0"/>
              </a:rPr>
              <a:t> (HRPs) are defined in this presentation as over-the-counter products, dietary supplements, and herbal remedies that you may be taking for some medical or personal reason.]</a:t>
            </a:r>
          </a:p>
          <a:p>
            <a:endParaRPr lang="en-US" dirty="0">
              <a:latin typeface="+mn-lt"/>
              <a:cs typeface="Arial" panose="020B0604020202020204" pitchFamily="34" charset="0"/>
            </a:endParaRPr>
          </a:p>
          <a:p>
            <a:endParaRPr lang="en-US" dirty="0">
              <a:latin typeface="+mn-lt"/>
              <a:cs typeface="Arial" panose="020B0604020202020204" pitchFamily="34" charset="0"/>
            </a:endParaRPr>
          </a:p>
          <a:p>
            <a:r>
              <a:rPr lang="en-US" dirty="0">
                <a:latin typeface="+mn-lt"/>
                <a:cs typeface="Arial" panose="020B0604020202020204" pitchFamily="34" charset="0"/>
              </a:rPr>
              <a:t>Even with medications and HRPs that normally should pose little risk for side effects or adverse reactions, you should still pay attention to how</a:t>
            </a:r>
            <a:r>
              <a:rPr lang="en-US" baseline="0" dirty="0">
                <a:latin typeface="+mn-lt"/>
                <a:cs typeface="Arial" panose="020B0604020202020204" pitchFamily="34" charset="0"/>
              </a:rPr>
              <a:t> they affect your judgment, alertness, and work performance</a:t>
            </a:r>
            <a:r>
              <a:rPr lang="en-US" dirty="0">
                <a:latin typeface="+mn-lt"/>
                <a:cs typeface="Arial" panose="020B0604020202020204" pitchFamily="34" charset="0"/>
              </a:rPr>
              <a:t>.  </a:t>
            </a:r>
          </a:p>
          <a:p>
            <a:endParaRPr lang="en-US" baseline="0" dirty="0">
              <a:latin typeface="+mn-lt"/>
              <a:cs typeface="Arial" panose="020B0604020202020204" pitchFamily="34" charset="0"/>
            </a:endParaRPr>
          </a:p>
          <a:p>
            <a:r>
              <a:rPr lang="en-US" dirty="0">
                <a:latin typeface="+mn-lt"/>
                <a:cs typeface="Arial" panose="020B0604020202020204" pitchFamily="34" charset="0"/>
              </a:rPr>
              <a:t>Everybody is different, and</a:t>
            </a:r>
            <a:r>
              <a:rPr lang="en-US" baseline="0" dirty="0">
                <a:latin typeface="+mn-lt"/>
                <a:cs typeface="Arial" panose="020B0604020202020204" pitchFamily="34" charset="0"/>
              </a:rPr>
              <a:t> things don’t always stay the same.  Just because your doctor, an advertisement, or people you know say a medication or HRP won’t impact you, doesn’t always guarantee that is what will happen. </a:t>
            </a:r>
            <a:endParaRPr lang="en-US" dirty="0">
              <a:latin typeface="+mn-lt"/>
              <a:cs typeface="Arial" panose="020B0604020202020204" pitchFamily="34" charset="0"/>
            </a:endParaRPr>
          </a:p>
          <a:p>
            <a:endParaRPr lang="en-US" dirty="0">
              <a:latin typeface="+mn-lt"/>
              <a:cs typeface="Arial" panose="020B0604020202020204" pitchFamily="34" charset="0"/>
            </a:endParaRPr>
          </a:p>
          <a:p>
            <a:pPr defTabSz="924458"/>
            <a:r>
              <a:rPr lang="en-US" dirty="0">
                <a:latin typeface="+mn-lt"/>
                <a:cs typeface="Arial" panose="020B0604020202020204" pitchFamily="34" charset="0"/>
              </a:rPr>
              <a:t>This is especially true when</a:t>
            </a:r>
            <a:r>
              <a:rPr lang="en-US" baseline="0" dirty="0">
                <a:latin typeface="+mn-lt"/>
                <a:cs typeface="Arial" panose="020B0604020202020204" pitchFamily="34" charset="0"/>
              </a:rPr>
              <a:t> you taking more than one prescription and/or over-the-counter HRP.  Pay special attention to how medications and HRPs affect you when you mix them.  Sometimes medications and HRPs that may not effect you at all when taken alone, can become a safety risk when combined.  </a:t>
            </a:r>
            <a:endParaRPr lang="en-US" dirty="0">
              <a:latin typeface="+mn-lt"/>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27</a:t>
            </a:fld>
            <a:endParaRPr lang="en-US" dirty="0"/>
          </a:p>
        </p:txBody>
      </p:sp>
    </p:spTree>
    <p:extLst>
      <p:ext uri="{BB962C8B-B14F-4D97-AF65-F5344CB8AC3E}">
        <p14:creationId xmlns:p14="http://schemas.microsoft.com/office/powerpoint/2010/main" val="5117147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Many medications and HRPs have the potential to have </a:t>
            </a:r>
            <a:r>
              <a:rPr lang="en-US" u="sng" dirty="0">
                <a:latin typeface="+mn-lt"/>
                <a:cs typeface="Arial" panose="020B0604020202020204" pitchFamily="34" charset="0"/>
              </a:rPr>
              <a:t>some</a:t>
            </a:r>
            <a:r>
              <a:rPr lang="en-US" dirty="0">
                <a:latin typeface="+mn-lt"/>
                <a:cs typeface="Arial" panose="020B0604020202020204" pitchFamily="34" charset="0"/>
              </a:rPr>
              <a:t> risk to safety, but usually only as your body starts to tolerate or acclimate itself to the medication or product. That acclimation may take only a few hours, but in some cases may take a few days or even a few weeks</a:t>
            </a:r>
          </a:p>
        </p:txBody>
      </p:sp>
      <p:sp>
        <p:nvSpPr>
          <p:cNvPr id="4" name="Slide Number Placeholder 3"/>
          <p:cNvSpPr>
            <a:spLocks noGrp="1"/>
          </p:cNvSpPr>
          <p:nvPr>
            <p:ph type="sldNum" sz="quarter" idx="10"/>
          </p:nvPr>
        </p:nvSpPr>
        <p:spPr/>
        <p:txBody>
          <a:bodyPr/>
          <a:lstStyle/>
          <a:p>
            <a:fld id="{7B8E01FD-62BB-4B2C-AFCF-21ACFDA91745}" type="slidenum">
              <a:rPr lang="en-US" smtClean="0"/>
              <a:t>28</a:t>
            </a:fld>
            <a:endParaRPr lang="en-US" dirty="0"/>
          </a:p>
        </p:txBody>
      </p:sp>
    </p:spTree>
    <p:extLst>
      <p:ext uri="{BB962C8B-B14F-4D97-AF65-F5344CB8AC3E}">
        <p14:creationId xmlns:p14="http://schemas.microsoft.com/office/powerpoint/2010/main" val="22078063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latin typeface="+mn-lt"/>
                <a:cs typeface="Arial" panose="020B0604020202020204" pitchFamily="34" charset="0"/>
              </a:rPr>
              <a:t>Your doctor can help minimize the negative impact of these medications or HRPs on job performance by appropriately adjusting the size of the dose, adjusting the timing and duration of doses, or changing the medication to one that has fewer potential side-effects or risk for an adverse reaction.</a:t>
            </a:r>
          </a:p>
          <a:p>
            <a:pPr defTabSz="924458">
              <a:defRPr/>
            </a:pPr>
            <a:endParaRPr lang="en-US" dirty="0">
              <a:latin typeface="+mn-lt"/>
              <a:cs typeface="Arial" panose="020B0604020202020204" pitchFamily="34" charset="0"/>
            </a:endParaRPr>
          </a:p>
          <a:p>
            <a:pPr defTabSz="924458">
              <a:defRPr/>
            </a:pPr>
            <a:r>
              <a:rPr lang="en-US" dirty="0">
                <a:latin typeface="+mn-lt"/>
                <a:cs typeface="Arial" panose="020B0604020202020204" pitchFamily="34" charset="0"/>
              </a:rPr>
              <a:t>It is essential that your doctor is fully aware of all of the medications and HRPs you are taking because we said before, sometimes combining medications and/or HRPs can have either predictable or unpredictable side effects.  This is especially a risk when you have multiple doctors prescribing you medications and each is not aware of all of the medications you may have been prescribed or HRPs that you may be taking.  FRA regulated employees also have a separate specific regulatory obligation which we are going to talk about in a few minutes (49 CFR 219.103). </a:t>
            </a:r>
          </a:p>
          <a:p>
            <a:endParaRPr lang="en-US" dirty="0">
              <a:latin typeface="+mn-lt"/>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29</a:t>
            </a:fld>
            <a:endParaRPr lang="en-US" dirty="0"/>
          </a:p>
        </p:txBody>
      </p:sp>
    </p:spTree>
    <p:extLst>
      <p:ext uri="{BB962C8B-B14F-4D97-AF65-F5344CB8AC3E}">
        <p14:creationId xmlns:p14="http://schemas.microsoft.com/office/powerpoint/2010/main" val="1207769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latin typeface="+mn-lt"/>
                <a:cs typeface="Arial" panose="020B0604020202020204" pitchFamily="34" charset="0"/>
              </a:rPr>
              <a:t>A final group of medications and health related products have the potential to be a </a:t>
            </a:r>
            <a:r>
              <a:rPr lang="en-US" u="sng" dirty="0">
                <a:latin typeface="+mn-lt"/>
                <a:cs typeface="Arial" panose="020B0604020202020204" pitchFamily="34" charset="0"/>
              </a:rPr>
              <a:t>high</a:t>
            </a:r>
            <a:r>
              <a:rPr lang="en-US" dirty="0">
                <a:latin typeface="+mn-lt"/>
                <a:cs typeface="Arial" panose="020B0604020202020204" pitchFamily="34" charset="0"/>
              </a:rPr>
              <a:t> risk to safety because your body either cannot tolerate them or the adverse side effects are so severe that work performance is significantly impaired. </a:t>
            </a:r>
          </a:p>
          <a:p>
            <a:pPr defTabSz="924458">
              <a:defRPr/>
            </a:pPr>
            <a:endParaRPr lang="en-US" dirty="0">
              <a:latin typeface="+mn-lt"/>
              <a:cs typeface="Arial" panose="020B0604020202020204" pitchFamily="34" charset="0"/>
            </a:endParaRPr>
          </a:p>
          <a:p>
            <a:pPr defTabSz="924458">
              <a:defRPr/>
            </a:pPr>
            <a:endParaRPr lang="en-US" sz="1400" dirty="0">
              <a:latin typeface="+mn-lt"/>
              <a:cs typeface="Arial" panose="020B0604020202020204" pitchFamily="34" charset="0"/>
            </a:endParaRPr>
          </a:p>
          <a:p>
            <a:pPr defTabSz="924458">
              <a:defRPr/>
            </a:pPr>
            <a:endParaRPr lang="en-US" sz="14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30</a:t>
            </a:fld>
            <a:endParaRPr lang="en-US" dirty="0"/>
          </a:p>
        </p:txBody>
      </p:sp>
    </p:spTree>
    <p:extLst>
      <p:ext uri="{BB962C8B-B14F-4D97-AF65-F5344CB8AC3E}">
        <p14:creationId xmlns:p14="http://schemas.microsoft.com/office/powerpoint/2010/main" val="15811538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latin typeface="+mn-lt"/>
                <a:cs typeface="Arial" panose="020B0604020202020204" pitchFamily="34" charset="0"/>
              </a:rPr>
              <a:t>If it is a HRP, use of the products should be ceased immediately.  In the case of a prescription medication, you should immediately contact your doctor to find a suitable alternative or to adjust the dose.  DO NOT PERFORM SAFETY CRITICAL DUTIES UNTIL THE IMPACT ON YOUR JUDGMENT, LEVEL OF ALERTNESS, OR PHYSCIAL CAPABILITIES IS RELIEVED.</a:t>
            </a:r>
          </a:p>
          <a:p>
            <a:pPr defTabSz="924458">
              <a:defRPr/>
            </a:pPr>
            <a:endParaRPr lang="en-US" dirty="0">
              <a:latin typeface="+mn-lt"/>
              <a:cs typeface="Arial" panose="020B0604020202020204" pitchFamily="34" charset="0"/>
            </a:endParaRPr>
          </a:p>
          <a:p>
            <a:pPr defTabSz="924458">
              <a:defRPr/>
            </a:pPr>
            <a:r>
              <a:rPr lang="en-US" dirty="0">
                <a:latin typeface="+mn-lt"/>
                <a:cs typeface="Arial" panose="020B0604020202020204" pitchFamily="34" charset="0"/>
              </a:rPr>
              <a:t>Sometimes it is the combination of medications and HRPs you are taking, so always make sure your doctor is made aware of everything your are taking.  Some drugs in combination have an additive effect (1+1=2), but some combinations can have a super additive effect (1+1=4 or 5 or 6).</a:t>
            </a:r>
          </a:p>
          <a:p>
            <a:pPr defTabSz="924458">
              <a:defRPr/>
            </a:pPr>
            <a:endParaRPr lang="en-US" dirty="0">
              <a:latin typeface="+mn-lt"/>
              <a:cs typeface="Arial" panose="020B0604020202020204" pitchFamily="34" charset="0"/>
            </a:endParaRPr>
          </a:p>
          <a:p>
            <a:endParaRPr lang="en-US" dirty="0">
              <a:latin typeface="+mn-lt"/>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31</a:t>
            </a:fld>
            <a:endParaRPr lang="en-US" dirty="0"/>
          </a:p>
        </p:txBody>
      </p:sp>
    </p:spTree>
    <p:extLst>
      <p:ext uri="{BB962C8B-B14F-4D97-AF65-F5344CB8AC3E}">
        <p14:creationId xmlns:p14="http://schemas.microsoft.com/office/powerpoint/2010/main" val="34897938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In this module, we are going to review of relationship</a:t>
            </a:r>
            <a:r>
              <a:rPr lang="en-US" baseline="0" dirty="0">
                <a:latin typeface="+mn-lt"/>
                <a:cs typeface="Arial" panose="020B0604020202020204" pitchFamily="34" charset="0"/>
              </a:rPr>
              <a:t> between state medical marijuana laws and the Federal Controlled Substances Act, specifically as it affects Federally regulated employees.</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32</a:t>
            </a:fld>
            <a:endParaRPr lang="en-US" dirty="0"/>
          </a:p>
        </p:txBody>
      </p:sp>
    </p:spTree>
    <p:extLst>
      <p:ext uri="{BB962C8B-B14F-4D97-AF65-F5344CB8AC3E}">
        <p14:creationId xmlns:p14="http://schemas.microsoft.com/office/powerpoint/2010/main" val="11968910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mn-lt"/>
                <a:cs typeface="Arial" panose="020B0604020202020204" pitchFamily="34" charset="0"/>
              </a:rPr>
              <a:t>Now</a:t>
            </a:r>
            <a:r>
              <a:rPr lang="en-US" baseline="0" dirty="0">
                <a:latin typeface="+mn-lt"/>
                <a:cs typeface="Arial" panose="020B0604020202020204" pitchFamily="34" charset="0"/>
              </a:rPr>
              <a:t> we are going to talk specifically about marijuana.  A number of states have laws which would seem to permit people living in that state to use marijuana legally under certain circumstances.  However, Federally regulated employees are prohibited from using marijuana regardless of the state law and regardless of whether they are on or off duty.  We are now going to discuss why.</a:t>
            </a:r>
          </a:p>
          <a:p>
            <a:endParaRPr lang="en-US" baseline="0" dirty="0">
              <a:latin typeface="+mn-lt"/>
              <a:cs typeface="Arial" panose="020B0604020202020204" pitchFamily="34" charset="0"/>
            </a:endParaRPr>
          </a:p>
          <a:p>
            <a:r>
              <a:rPr lang="en-US" baseline="0" dirty="0">
                <a:latin typeface="+mn-lt"/>
                <a:cs typeface="Arial" panose="020B0604020202020204" pitchFamily="34" charset="0"/>
              </a:rPr>
              <a:t>To better understand the issue, we need to first learn about the Federal law which governs the use and possession of marijuana.  In place since 1970, this law is best known (and most often referred to) as the Controlled Substances Act (or CSA).  In it, certain drugs are categorized by the Federal government as to their risk for causing dependence compared against their perceived medical value.   </a:t>
            </a:r>
          </a:p>
          <a:p>
            <a:endParaRPr lang="en-US" baseline="0" dirty="0">
              <a:latin typeface="+mn-lt"/>
              <a:cs typeface="Arial" panose="020B0604020202020204" pitchFamily="34" charset="0"/>
            </a:endParaRPr>
          </a:p>
          <a:p>
            <a:r>
              <a:rPr lang="en-US" baseline="0" dirty="0">
                <a:latin typeface="+mn-lt"/>
                <a:cs typeface="Arial" panose="020B0604020202020204" pitchFamily="34" charset="0"/>
              </a:rPr>
              <a:t>In the CSA, there are 5 separate categories which are called Schedules.  Schedule I lists those drugs and chemicals that cannot be prescribed, sold, possessed, or used under Federal law.  Schedules II-V contain drugs that can be prescribed by qualified Health Care Practitioners who must register with the Drug Enforcement Administration (DEA), an agency of the U.S. Department of Justice. </a:t>
            </a:r>
          </a:p>
          <a:p>
            <a:endParaRPr lang="en-US" baseline="0" dirty="0">
              <a:latin typeface="+mn-lt"/>
              <a:cs typeface="Arial" panose="020B0604020202020204" pitchFamily="34" charset="0"/>
            </a:endParaRPr>
          </a:p>
          <a:p>
            <a:r>
              <a:rPr lang="en-US" baseline="0" dirty="0">
                <a:latin typeface="+mn-lt"/>
                <a:cs typeface="Arial" panose="020B0604020202020204" pitchFamily="34" charset="0"/>
              </a:rPr>
              <a:t>It is important to remind everybody that only a relative few drugs are considered to be of sufficient risk to be Federally controlled.  Most prescribed medications are not Federally controlled.  No over-the-counter products (products that can be sold without an prescription) are Federally controlled under the CSA.</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33</a:t>
            </a:fld>
            <a:endParaRPr lang="en-US" dirty="0"/>
          </a:p>
        </p:txBody>
      </p:sp>
    </p:spTree>
    <p:extLst>
      <p:ext uri="{BB962C8B-B14F-4D97-AF65-F5344CB8AC3E}">
        <p14:creationId xmlns:p14="http://schemas.microsoft.com/office/powerpoint/2010/main" val="3908528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As a safety-critical employee, your fitness for duty is a primary concern for safe railroad operations. The safety of your fellow employees, yourself, and the public, is dependent upon the competent operation of trains by alert and fully functioning professionals. </a:t>
            </a:r>
          </a:p>
        </p:txBody>
      </p:sp>
      <p:sp>
        <p:nvSpPr>
          <p:cNvPr id="5" name="Date Placeholder 4"/>
          <p:cNvSpPr>
            <a:spLocks noGrp="1"/>
          </p:cNvSpPr>
          <p:nvPr>
            <p:ph type="dt" idx="11"/>
          </p:nvPr>
        </p:nvSpPr>
        <p:spPr/>
        <p:txBody>
          <a:bodyPr/>
          <a:lstStyle/>
          <a:p>
            <a:fld id="{81331B57-0BE5-4F82-AA58-76F53EFF3ADA}" type="datetime8">
              <a:rPr lang="en-US" smtClean="0"/>
              <a:pPr/>
              <a:t>10/10/2018 3:31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1181017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Schedule</a:t>
            </a:r>
            <a:r>
              <a:rPr lang="en-US" baseline="0" dirty="0"/>
              <a:t> I drugs are judged by the Federal government to have a high risk for causing dependence and have no medical uses.  Therefore, Schedule I drugs may not be prescribed by any Health Care Practitioner in the U.S. or they will be found to be in violation of Federal law and can go to prison.</a:t>
            </a:r>
            <a:endParaRPr lang="en-US" dirty="0"/>
          </a:p>
          <a:p>
            <a:endParaRPr lang="en-US" dirty="0"/>
          </a:p>
          <a:p>
            <a:r>
              <a:rPr lang="en-US" dirty="0"/>
              <a:t>As long as marijuana</a:t>
            </a:r>
            <a:r>
              <a:rPr lang="en-US" baseline="0" dirty="0"/>
              <a:t> is categorized as a Schedule I drug, it is illegal to use or possess it.  State laws cannot supersede Federal law if it has authority (which it does under the CSA.  Therefore, Federal law and medical marijuana state laws remain in conflict.  In other words, what is acceptable under state law may still get you arrested under Federal law.</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34</a:t>
            </a:fld>
            <a:endParaRPr lang="en-US" dirty="0"/>
          </a:p>
        </p:txBody>
      </p:sp>
    </p:spTree>
    <p:extLst>
      <p:ext uri="{BB962C8B-B14F-4D97-AF65-F5344CB8AC3E}">
        <p14:creationId xmlns:p14="http://schemas.microsoft.com/office/powerpoint/2010/main" val="39309433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People are always surprised</a:t>
            </a:r>
            <a:r>
              <a:rPr lang="en-US" baseline="0" dirty="0"/>
              <a:t> to hear that phencyclidine (PCP) is a Schedule II drug even though there is no ability for a physician to prescribe it or use it in any medical procedure.  All drugs being tested for by DOT agencies are Schedule II drugs.</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35</a:t>
            </a:fld>
            <a:endParaRPr lang="en-US" dirty="0"/>
          </a:p>
        </p:txBody>
      </p:sp>
    </p:spTree>
    <p:extLst>
      <p:ext uri="{BB962C8B-B14F-4D97-AF65-F5344CB8AC3E}">
        <p14:creationId xmlns:p14="http://schemas.microsoft.com/office/powerpoint/2010/main" val="42000616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interesting to note that some drugs</a:t>
            </a:r>
            <a:r>
              <a:rPr lang="en-US" baseline="0" dirty="0"/>
              <a:t> can be placed on several Schedules depending on how much of the drug is in the medication.  The best example is codeine., which can be found in Schedule II, Schedule III, and Schedule V, depending on the amount of the drug in the medication.  </a:t>
            </a:r>
          </a:p>
          <a:p>
            <a:endParaRPr lang="en-US" baseline="0" dirty="0"/>
          </a:p>
          <a:p>
            <a:r>
              <a:rPr lang="en-US" baseline="0" dirty="0"/>
              <a:t>From a safety standpoint, it is the amount of drug you ingest that can make a difference on how much it impairs you.  Therefore, if you take more pills of a lesser potent version of a drug, the risk is the same as if you took one pill of a more potent version.</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36</a:t>
            </a:fld>
            <a:endParaRPr lang="en-US" dirty="0"/>
          </a:p>
        </p:txBody>
      </p:sp>
    </p:spTree>
    <p:extLst>
      <p:ext uri="{BB962C8B-B14F-4D97-AF65-F5344CB8AC3E}">
        <p14:creationId xmlns:p14="http://schemas.microsoft.com/office/powerpoint/2010/main" val="40488383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latin typeface="+mn-lt"/>
                <a:cs typeface="Arial" panose="020B0604020202020204" pitchFamily="34" charset="0"/>
              </a:rPr>
              <a:t>[</a:t>
            </a:r>
            <a:r>
              <a:rPr lang="en-US" dirty="0">
                <a:latin typeface="+mn-lt"/>
                <a:cs typeface="Arial" panose="020B0604020202020204" pitchFamily="34" charset="0"/>
              </a:rPr>
              <a:t>DEA is the Drug Enforcement Administration, an agency of the U.S. Department of Justice.]</a:t>
            </a:r>
          </a:p>
          <a:p>
            <a:endParaRPr lang="en-US" dirty="0">
              <a:latin typeface="+mn-lt"/>
              <a:cs typeface="Arial" panose="020B0604020202020204" pitchFamily="34" charset="0"/>
            </a:endParaRPr>
          </a:p>
          <a:p>
            <a:r>
              <a:rPr lang="en-US" dirty="0">
                <a:latin typeface="+mn-lt"/>
                <a:cs typeface="Arial" panose="020B0604020202020204" pitchFamily="34" charset="0"/>
              </a:rPr>
              <a:t>[Rx = prescribe.  Rx’d = prescribed]</a:t>
            </a:r>
          </a:p>
          <a:p>
            <a:endParaRPr lang="en-US" dirty="0">
              <a:latin typeface="+mn-lt"/>
              <a:cs typeface="Arial" panose="020B0604020202020204" pitchFamily="34" charset="0"/>
            </a:endParaRPr>
          </a:p>
          <a:p>
            <a:r>
              <a:rPr lang="en-US" dirty="0">
                <a:latin typeface="+mn-lt"/>
                <a:cs typeface="Arial" panose="020B0604020202020204" pitchFamily="34" charset="0"/>
              </a:rPr>
              <a:t>As we mentioned before, since all Schedule I drugs (including marijuana) are controlled by the Federal government, a physician or dentist could go to prison for prescribing a drug like marijuana under the current Federal laws.   This is true regardless of any state laws (the Federal law trumps any state law in this case).  So how do state laws on medical marijuana work around this problem?</a:t>
            </a:r>
          </a:p>
        </p:txBody>
      </p:sp>
      <p:sp>
        <p:nvSpPr>
          <p:cNvPr id="4" name="Slide Number Placeholder 3"/>
          <p:cNvSpPr>
            <a:spLocks noGrp="1"/>
          </p:cNvSpPr>
          <p:nvPr>
            <p:ph type="sldNum" sz="quarter" idx="10"/>
          </p:nvPr>
        </p:nvSpPr>
        <p:spPr/>
        <p:txBody>
          <a:bodyPr/>
          <a:lstStyle/>
          <a:p>
            <a:fld id="{7B8E01FD-62BB-4B2C-AFCF-21ACFDA91745}" type="slidenum">
              <a:rPr lang="en-US" smtClean="0"/>
              <a:t>37</a:t>
            </a:fld>
            <a:endParaRPr lang="en-US" dirty="0"/>
          </a:p>
        </p:txBody>
      </p:sp>
    </p:spTree>
    <p:extLst>
      <p:ext uri="{BB962C8B-B14F-4D97-AF65-F5344CB8AC3E}">
        <p14:creationId xmlns:p14="http://schemas.microsoft.com/office/powerpoint/2010/main" val="31616032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State</a:t>
            </a:r>
            <a:r>
              <a:rPr lang="en-US" baseline="0" dirty="0">
                <a:latin typeface="+mn-lt"/>
                <a:cs typeface="Arial" panose="020B0604020202020204" pitchFamily="34" charset="0"/>
              </a:rPr>
              <a:t> medical marijuana laws never mention the word “prescribe”.  </a:t>
            </a:r>
            <a:r>
              <a:rPr lang="en-US" dirty="0">
                <a:latin typeface="+mn-lt"/>
                <a:cs typeface="Arial" panose="020B0604020202020204" pitchFamily="34" charset="0"/>
              </a:rPr>
              <a:t>Recommending marijuana (vice</a:t>
            </a:r>
            <a:r>
              <a:rPr lang="en-US" baseline="0" dirty="0">
                <a:latin typeface="+mn-lt"/>
                <a:cs typeface="Arial" panose="020B0604020202020204" pitchFamily="34" charset="0"/>
              </a:rPr>
              <a:t> prescribing marijuana) is an important legal distinction.  Recommendations do not directly put a Health Care Practitioner in violation of Federal law and therefore subject to arrest.</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38</a:t>
            </a:fld>
            <a:endParaRPr lang="en-US" dirty="0"/>
          </a:p>
        </p:txBody>
      </p:sp>
    </p:spTree>
    <p:extLst>
      <p:ext uri="{BB962C8B-B14F-4D97-AF65-F5344CB8AC3E}">
        <p14:creationId xmlns:p14="http://schemas.microsoft.com/office/powerpoint/2010/main" val="20899118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mn-lt"/>
                <a:cs typeface="Arial" panose="020B0604020202020204" pitchFamily="34" charset="0"/>
              </a:rPr>
              <a:t>[ALS is amyotrophic lateral sclerosis (Lou Gehrig’s Disease).]</a:t>
            </a:r>
          </a:p>
          <a:p>
            <a:endParaRPr lang="en-US" dirty="0">
              <a:latin typeface="+mn-lt"/>
              <a:cs typeface="Arial" panose="020B0604020202020204" pitchFamily="34" charset="0"/>
            </a:endParaRPr>
          </a:p>
          <a:p>
            <a:r>
              <a:rPr lang="en-US" dirty="0">
                <a:latin typeface="+mn-lt"/>
                <a:cs typeface="Arial" panose="020B0604020202020204" pitchFamily="34" charset="0"/>
              </a:rPr>
              <a:t>[MS is multiple sclerosis.]</a:t>
            </a:r>
          </a:p>
          <a:p>
            <a:endParaRPr lang="en-US" dirty="0">
              <a:latin typeface="+mn-lt"/>
              <a:cs typeface="Arial" panose="020B0604020202020204" pitchFamily="34" charset="0"/>
            </a:endParaRPr>
          </a:p>
          <a:p>
            <a:r>
              <a:rPr lang="en-US" dirty="0">
                <a:latin typeface="+mn-lt"/>
                <a:cs typeface="Arial" panose="020B0604020202020204" pitchFamily="34" charset="0"/>
              </a:rPr>
              <a:t>[PTSD is post traumatic stress disorder. ]</a:t>
            </a:r>
          </a:p>
          <a:p>
            <a:endParaRPr lang="en-US" dirty="0">
              <a:latin typeface="+mn-lt"/>
              <a:cs typeface="Arial" panose="020B0604020202020204" pitchFamily="34" charset="0"/>
            </a:endParaRPr>
          </a:p>
          <a:p>
            <a:r>
              <a:rPr lang="en-US" dirty="0">
                <a:latin typeface="+mn-lt"/>
                <a:cs typeface="Arial" panose="020B0604020202020204" pitchFamily="34" charset="0"/>
              </a:rPr>
              <a:t>All state laws list a series of medical conditions which would qualify a person for medical marijuana after examination by a recommending physician.  Every state has a different list, and most states permit medical conditions to be added.  However, some medical conditions are seen in state laws more often.</a:t>
            </a:r>
          </a:p>
          <a:p>
            <a:endParaRPr lang="en-US" dirty="0">
              <a:latin typeface="+mn-lt"/>
              <a:cs typeface="Arial" panose="020B0604020202020204" pitchFamily="34" charset="0"/>
            </a:endParaRPr>
          </a:p>
          <a:p>
            <a:r>
              <a:rPr lang="en-US" dirty="0">
                <a:latin typeface="+mn-lt"/>
                <a:cs typeface="Arial" panose="020B0604020202020204" pitchFamily="34" charset="0"/>
              </a:rPr>
              <a:t>All of these medical conditions are obviously extremely serious and debilitating, and by themselves could cause an employee to not be safe to perform safety-critical functions.  On the other hand, just having these medical conditions should not automatically disqualify an employee from performing Federally regulated services.  Often times, there are Federally approved and accepted medications which can improve a person’s ability to remain medically qualified without having to resort to marijuana.   Marijuana is not currently accepted as a treatment for any of these medical conditions under Federal law.</a:t>
            </a:r>
          </a:p>
          <a:p>
            <a:endParaRPr lang="en-US" dirty="0">
              <a:latin typeface="+mn-lt"/>
              <a:cs typeface="Arial" panose="020B0604020202020204" pitchFamily="34" charset="0"/>
            </a:endParaRPr>
          </a:p>
          <a:p>
            <a:r>
              <a:rPr lang="en-US" dirty="0">
                <a:latin typeface="+mn-lt"/>
                <a:cs typeface="Arial" panose="020B0604020202020204" pitchFamily="34" charset="0"/>
              </a:rPr>
              <a:t>Whether an individual qualifies under state law for medical marijuana is up to the examining qualified HCP.  </a:t>
            </a:r>
          </a:p>
          <a:p>
            <a:endParaRPr lang="en-US" sz="1400" dirty="0">
              <a:latin typeface="+mn-lt"/>
              <a:cs typeface="Arial" panose="020B0604020202020204" pitchFamily="34" charset="0"/>
            </a:endParaRPr>
          </a:p>
          <a:p>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39</a:t>
            </a:fld>
            <a:endParaRPr lang="en-US" dirty="0"/>
          </a:p>
        </p:txBody>
      </p:sp>
    </p:spTree>
    <p:extLst>
      <p:ext uri="{BB962C8B-B14F-4D97-AF65-F5344CB8AC3E}">
        <p14:creationId xmlns:p14="http://schemas.microsoft.com/office/powerpoint/2010/main" val="24870803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DOT agency regulations prohibit</a:t>
            </a:r>
            <a:r>
              <a:rPr lang="en-US" baseline="0" dirty="0"/>
              <a:t> the use or possession of all Schedule I drugs, including marijuana, by any regulated employee.  This is true regardless of any state laws.  So even though a Federally regulated employee could be approved for the use of marijuana under their state law, the Federal law supersedes (overrules) the state law. </a:t>
            </a:r>
          </a:p>
          <a:p>
            <a:endParaRPr lang="en-US" baseline="0" dirty="0"/>
          </a:p>
          <a:p>
            <a:r>
              <a:rPr lang="en-US" baseline="0" dirty="0"/>
              <a:t>This is true regardless of whether the use of marijuana is on the employee’s own time or while on vacation.  If a Federally regulated employee tests positive on a Federally required drug test, regardless of when or how the drug was used, the employee is disqualified from performing Federally regulated service.</a:t>
            </a:r>
          </a:p>
          <a:p>
            <a:endParaRPr lang="en-US" baseline="0" dirty="0"/>
          </a:p>
          <a:p>
            <a:r>
              <a:rPr lang="en-US" baseline="0" dirty="0"/>
              <a:t>This could change if ever the Federal government changed the scheduling of marijuana. </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40</a:t>
            </a:fld>
            <a:endParaRPr lang="en-US" dirty="0"/>
          </a:p>
        </p:txBody>
      </p:sp>
    </p:spTree>
    <p:extLst>
      <p:ext uri="{BB962C8B-B14F-4D97-AF65-F5344CB8AC3E}">
        <p14:creationId xmlns:p14="http://schemas.microsoft.com/office/powerpoint/2010/main" val="12983522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In this module,</a:t>
            </a:r>
            <a:r>
              <a:rPr lang="en-US" baseline="0" dirty="0">
                <a:latin typeface="+mn-lt"/>
                <a:cs typeface="Arial" panose="020B0604020202020204" pitchFamily="34" charset="0"/>
              </a:rPr>
              <a:t> we will be discussing some general guidelines on the use of prescribed medications, over-the-counter drugs, dietary supplements, and herbal remedies.  None of the guidelines are Federal requirements, but are just common sense practices.</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41</a:t>
            </a:fld>
            <a:endParaRPr lang="en-US" dirty="0"/>
          </a:p>
        </p:txBody>
      </p:sp>
    </p:spTree>
    <p:extLst>
      <p:ext uri="{BB962C8B-B14F-4D97-AF65-F5344CB8AC3E}">
        <p14:creationId xmlns:p14="http://schemas.microsoft.com/office/powerpoint/2010/main" val="37710947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latin typeface="+mn-lt"/>
                <a:cs typeface="Arial" panose="020B0604020202020204" pitchFamily="34" charset="0"/>
              </a:rPr>
              <a:t>If an illness, medical condition, or medical procedure is serious enough to require prescription medication, it might also be serious enough to keep you from working in safety-critical functions.  Talk to your doctor or prescribing health care practitioner.  </a:t>
            </a:r>
          </a:p>
          <a:p>
            <a:pPr defTabSz="924458">
              <a:defRPr/>
            </a:pPr>
            <a:endParaRPr lang="en-US" dirty="0">
              <a:latin typeface="+mn-lt"/>
            </a:endParaRPr>
          </a:p>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42</a:t>
            </a:fld>
            <a:endParaRPr lang="en-US" dirty="0"/>
          </a:p>
        </p:txBody>
      </p:sp>
    </p:spTree>
    <p:extLst>
      <p:ext uri="{BB962C8B-B14F-4D97-AF65-F5344CB8AC3E}">
        <p14:creationId xmlns:p14="http://schemas.microsoft.com/office/powerpoint/2010/main" val="24040058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latin typeface="+mn-lt"/>
                <a:cs typeface="Arial" panose="020B0604020202020204" pitchFamily="34" charset="0"/>
              </a:rPr>
              <a:t>You must always read and follow label directions and all other instructions from the doctor, pharmacist, manufacturer, or product distributor. You should never use any over-the-counter medication or health related product if it does not contain a list of ingredients or sufficient directions for safe use.</a:t>
            </a:r>
          </a:p>
          <a:p>
            <a:endParaRPr lang="en-US" dirty="0">
              <a:latin typeface="+mn-lt"/>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43</a:t>
            </a:fld>
            <a:endParaRPr lang="en-US" dirty="0"/>
          </a:p>
        </p:txBody>
      </p:sp>
    </p:spTree>
    <p:extLst>
      <p:ext uri="{BB962C8B-B14F-4D97-AF65-F5344CB8AC3E}">
        <p14:creationId xmlns:p14="http://schemas.microsoft.com/office/powerpoint/2010/main" val="2146076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Illicit drugs are those drugs the</a:t>
            </a:r>
            <a:r>
              <a:rPr lang="en-US" baseline="0" dirty="0"/>
              <a:t> use of which are prohibited under U.S. Department of Transportation regulations, Federal law, state law, and/or company policy. </a:t>
            </a:r>
            <a:endParaRPr lang="en-US" dirty="0"/>
          </a:p>
          <a:p>
            <a:endParaRPr lang="en-US" dirty="0"/>
          </a:p>
          <a:p>
            <a:r>
              <a:rPr lang="en-US" dirty="0"/>
              <a:t>For those railroad</a:t>
            </a:r>
            <a:r>
              <a:rPr lang="en-US" baseline="0" dirty="0"/>
              <a:t> employees who are Federally regulated, the consequences for the use of illicit drugs and the abuse of alcohol is particularly well understood.  It is the Federal government’s view, echoed by company policy, that the use of illicit drugs and the abuse of alcohol provides a significant impact on the health and welfare of the employee and a safety risk in the railroad workplace.  </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4</a:t>
            </a:fld>
            <a:endParaRPr lang="en-US" dirty="0"/>
          </a:p>
        </p:txBody>
      </p:sp>
    </p:spTree>
    <p:extLst>
      <p:ext uri="{BB962C8B-B14F-4D97-AF65-F5344CB8AC3E}">
        <p14:creationId xmlns:p14="http://schemas.microsoft.com/office/powerpoint/2010/main" val="37609595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You must constantly self-monitor your performance and ability to perform job duties safely, particularly if you are taking prescription medications to treat pain, to help you sleep, to relax painful muscles, or to treat any kind of anxiety or depression. These types of prescriptions can impair your concentration and attention, but sometimes need to be taken.  If you feel yourself impaired, you should immediately remove yourself from performing regulated job functions.</a:t>
            </a:r>
          </a:p>
          <a:p>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44</a:t>
            </a:fld>
            <a:endParaRPr lang="en-US" dirty="0"/>
          </a:p>
        </p:txBody>
      </p:sp>
    </p:spTree>
    <p:extLst>
      <p:ext uri="{BB962C8B-B14F-4D97-AF65-F5344CB8AC3E}">
        <p14:creationId xmlns:p14="http://schemas.microsoft.com/office/powerpoint/2010/main" val="33581092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in doubt about whether you should be using a medication or health related product, ask your doctor or pharmacist for advice. Never rely on the claims of store clerks, friends, the internet, or advertisements.</a:t>
            </a:r>
          </a:p>
        </p:txBody>
      </p:sp>
      <p:sp>
        <p:nvSpPr>
          <p:cNvPr id="4" name="Slide Number Placeholder 3"/>
          <p:cNvSpPr>
            <a:spLocks noGrp="1"/>
          </p:cNvSpPr>
          <p:nvPr>
            <p:ph type="sldNum" sz="quarter" idx="10"/>
          </p:nvPr>
        </p:nvSpPr>
        <p:spPr/>
        <p:txBody>
          <a:bodyPr/>
          <a:lstStyle/>
          <a:p>
            <a:fld id="{7B8E01FD-62BB-4B2C-AFCF-21ACFDA91745}" type="slidenum">
              <a:rPr lang="en-US" smtClean="0"/>
              <a:t>45</a:t>
            </a:fld>
            <a:endParaRPr lang="en-US" dirty="0"/>
          </a:p>
        </p:txBody>
      </p:sp>
    </p:spTree>
    <p:extLst>
      <p:ext uri="{BB962C8B-B14F-4D97-AF65-F5344CB8AC3E}">
        <p14:creationId xmlns:p14="http://schemas.microsoft.com/office/powerpoint/2010/main" val="37889777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latin typeface="+mn-lt"/>
                <a:cs typeface="Arial" panose="020B0604020202020204" pitchFamily="34" charset="0"/>
              </a:rPr>
              <a:t>Always ask your prescribing practitioner to select non-sedating medications whenever possible.  Try never to choose an over-the-counter drug which is sedating, such as one containing antihistamines like diphenhydramine (Benadryl, others),  chlorpheniramine (Advil Allergy, others), or doxylamine (Unisom Sleep Tabs, others).  You must avoid if possible all medications and products that warn against driving or operating heavy machinery, or that are known to cause drowsiness.</a:t>
            </a:r>
          </a:p>
          <a:p>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46</a:t>
            </a:fld>
            <a:endParaRPr lang="en-US" dirty="0"/>
          </a:p>
        </p:txBody>
      </p:sp>
    </p:spTree>
    <p:extLst>
      <p:ext uri="{BB962C8B-B14F-4D97-AF65-F5344CB8AC3E}">
        <p14:creationId xmlns:p14="http://schemas.microsoft.com/office/powerpoint/2010/main" val="32008169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latin typeface="+mn-lt"/>
                <a:cs typeface="Arial" panose="020B0604020202020204" pitchFamily="34" charset="0"/>
              </a:rPr>
              <a:t>If a medication or health related product is going to cause a severe reaction, it will most likely occur within your first few doses.  Thus, it is often unwise to start using a new medication or over-the-counter product within at least 12 hours of performing a safety-critical function.</a:t>
            </a:r>
          </a:p>
          <a:p>
            <a:endParaRPr lang="en-US" dirty="0">
              <a:latin typeface="+mn-lt"/>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47</a:t>
            </a:fld>
            <a:endParaRPr lang="en-US" dirty="0"/>
          </a:p>
        </p:txBody>
      </p:sp>
    </p:spTree>
    <p:extLst>
      <p:ext uri="{BB962C8B-B14F-4D97-AF65-F5344CB8AC3E}">
        <p14:creationId xmlns:p14="http://schemas.microsoft.com/office/powerpoint/2010/main" val="38730052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beginning a new medication, it is wise to start with the short acting form of the drug. It is recommended that you not begin taking long acting or extended release medications until you are very sure that the drug is going to work for you and know what side effects the medication will have on you.</a:t>
            </a:r>
          </a:p>
          <a:p>
            <a:r>
              <a:rPr lang="en-US" dirty="0"/>
              <a:t> </a:t>
            </a:r>
          </a:p>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48</a:t>
            </a:fld>
            <a:endParaRPr lang="en-US" dirty="0"/>
          </a:p>
        </p:txBody>
      </p:sp>
    </p:spTree>
    <p:extLst>
      <p:ext uri="{BB962C8B-B14F-4D97-AF65-F5344CB8AC3E}">
        <p14:creationId xmlns:p14="http://schemas.microsoft.com/office/powerpoint/2010/main" val="25227091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If you develop side effects, such as drowsiness, weakness, nausea, blurred vision, or mental clouding, you should not perform safety-critical functions until twice the recommended dosing interval has passed after the last dose. So, for example, if the label directions say "take every 4-6 hours", you should consider waiting at least 12 hours before working in a safety-critical function.</a:t>
            </a:r>
          </a:p>
        </p:txBody>
      </p:sp>
      <p:sp>
        <p:nvSpPr>
          <p:cNvPr id="4" name="Slide Number Placeholder 3"/>
          <p:cNvSpPr>
            <a:spLocks noGrp="1"/>
          </p:cNvSpPr>
          <p:nvPr>
            <p:ph type="sldNum" sz="quarter" idx="10"/>
          </p:nvPr>
        </p:nvSpPr>
        <p:spPr/>
        <p:txBody>
          <a:bodyPr/>
          <a:lstStyle/>
          <a:p>
            <a:fld id="{7B8E01FD-62BB-4B2C-AFCF-21ACFDA91745}" type="slidenum">
              <a:rPr lang="en-US" smtClean="0"/>
              <a:t>49</a:t>
            </a:fld>
            <a:endParaRPr lang="en-US" dirty="0"/>
          </a:p>
        </p:txBody>
      </p:sp>
    </p:spTree>
    <p:extLst>
      <p:ext uri="{BB962C8B-B14F-4D97-AF65-F5344CB8AC3E}">
        <p14:creationId xmlns:p14="http://schemas.microsoft.com/office/powerpoint/2010/main" val="14253756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Never use someone else's prescription medications, including those of your significant other, children, or friends. It can be a violation of the law, medically dangerous, and a violation of FRA regulations.</a:t>
            </a:r>
          </a:p>
          <a:p>
            <a:r>
              <a:rPr lang="en-US" dirty="0">
                <a:latin typeface="Arial" panose="020B0604020202020204" pitchFamily="34"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50</a:t>
            </a:fld>
            <a:endParaRPr lang="en-US" dirty="0"/>
          </a:p>
        </p:txBody>
      </p:sp>
    </p:spTree>
    <p:extLst>
      <p:ext uri="{BB962C8B-B14F-4D97-AF65-F5344CB8AC3E}">
        <p14:creationId xmlns:p14="http://schemas.microsoft.com/office/powerpoint/2010/main" val="18504809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latin typeface="+mn-lt"/>
                <a:cs typeface="Arial" panose="020B0604020202020204" pitchFamily="34" charset="0"/>
              </a:rPr>
              <a:t>It is never recommended that you take more than one over-the-counter drug, dietary supplement, or herbal remedy at the same time, or use one or more of these products at the same time as a prescription medication, without asking your doctor or pharmacist first.  Just because a product doesn’t require a prescription, doesn’t mean it can’t interfere or interact with another product.</a:t>
            </a:r>
          </a:p>
          <a:p>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51</a:t>
            </a:fld>
            <a:endParaRPr lang="en-US" dirty="0"/>
          </a:p>
        </p:txBody>
      </p:sp>
    </p:spTree>
    <p:extLst>
      <p:ext uri="{BB962C8B-B14F-4D97-AF65-F5344CB8AC3E}">
        <p14:creationId xmlns:p14="http://schemas.microsoft.com/office/powerpoint/2010/main" val="16738597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latin typeface="+mn-lt"/>
                <a:cs typeface="Arial" panose="020B0604020202020204" pitchFamily="34" charset="0"/>
              </a:rPr>
              <a:t>If a prescribed medication seems to become less effective over time, you must always obtain permission from a qualified medical practitioner before increasing the dose.  </a:t>
            </a:r>
          </a:p>
          <a:p>
            <a:pPr defTabSz="924458">
              <a:defRPr/>
            </a:pPr>
            <a:endParaRPr lang="en-US" dirty="0">
              <a:latin typeface="+mn-lt"/>
              <a:cs typeface="Arial" panose="020B0604020202020204" pitchFamily="34" charset="0"/>
            </a:endParaRPr>
          </a:p>
          <a:p>
            <a:pPr defTabSz="924458">
              <a:defRPr/>
            </a:pPr>
            <a:r>
              <a:rPr lang="en-US" dirty="0">
                <a:latin typeface="+mn-lt"/>
                <a:cs typeface="Arial" panose="020B0604020202020204" pitchFamily="34" charset="0"/>
              </a:rPr>
              <a:t>Never double your dose if you skipped the previous one unless you are specifically advised to do so by your doctor.  </a:t>
            </a:r>
          </a:p>
          <a:p>
            <a:pPr defTabSz="924458">
              <a:defRPr/>
            </a:pPr>
            <a:endParaRPr lang="en-US" dirty="0">
              <a:latin typeface="+mn-lt"/>
              <a:cs typeface="Arial" panose="020B0604020202020204" pitchFamily="34" charset="0"/>
            </a:endParaRPr>
          </a:p>
          <a:p>
            <a:pPr defTabSz="924458">
              <a:defRPr/>
            </a:pPr>
            <a:r>
              <a:rPr lang="en-US" dirty="0">
                <a:latin typeface="+mn-lt"/>
                <a:cs typeface="Arial" panose="020B0604020202020204" pitchFamily="34" charset="0"/>
              </a:rPr>
              <a:t>If your doctor authorizes a dosage change of any medication, no matter how long you have been taking it, you should always consider it to be a new medication and be prepared for a possible adverse reaction.</a:t>
            </a:r>
          </a:p>
          <a:p>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52</a:t>
            </a:fld>
            <a:endParaRPr lang="en-US" dirty="0"/>
          </a:p>
        </p:txBody>
      </p:sp>
    </p:spTree>
    <p:extLst>
      <p:ext uri="{BB962C8B-B14F-4D97-AF65-F5344CB8AC3E}">
        <p14:creationId xmlns:p14="http://schemas.microsoft.com/office/powerpoint/2010/main" val="16208004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Try to avoid drinking alcohol when taking any prescribed or health related product because it can adversely impact the medical effectiveness of an important medication or drug.  Alcohol, even in relatively small amounts, can also add significantly to the sedation effect of some medications and health related products.  Talk to your doctor or pharmacist about whether you should drink alcohol when taking your prescriptions.</a:t>
            </a:r>
          </a:p>
          <a:p>
            <a:endParaRPr lang="en-US" dirty="0">
              <a:latin typeface="+mn-lt"/>
              <a:cs typeface="Arial" panose="020B0604020202020204" pitchFamily="34" charset="0"/>
            </a:endParaRPr>
          </a:p>
          <a:p>
            <a:pPr defTabSz="924458">
              <a:defRPr/>
            </a:pPr>
            <a:r>
              <a:rPr lang="en-US" dirty="0">
                <a:latin typeface="+mn-lt"/>
                <a:cs typeface="Arial" panose="020B0604020202020204" pitchFamily="34" charset="0"/>
              </a:rPr>
              <a:t>Also, watch out for medications or over-the-counter products which contain large amounts of alcohol as an ingredient.  Of interest is that there are over 600 prescription or doctor-administered medications, over-the-counter drugs, and hygiene products that contain some amount of alcohol and are available in this country today.  Especially pay attention to the ingredient lists for any liquid, gel, or elixir you may wish to use.</a:t>
            </a:r>
          </a:p>
          <a:p>
            <a:endParaRPr lang="en-US" dirty="0">
              <a:latin typeface="+mn-lt"/>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53</a:t>
            </a:fld>
            <a:endParaRPr lang="en-US" dirty="0"/>
          </a:p>
        </p:txBody>
      </p:sp>
    </p:spTree>
    <p:extLst>
      <p:ext uri="{BB962C8B-B14F-4D97-AF65-F5344CB8AC3E}">
        <p14:creationId xmlns:p14="http://schemas.microsoft.com/office/powerpoint/2010/main" val="3831563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88182" y="4415790"/>
            <a:ext cx="5505450" cy="4575810"/>
          </a:xfrm>
        </p:spPr>
        <p:txBody>
          <a:bodyPr>
            <a:normAutofit fontScale="92500" lnSpcReduction="20000"/>
          </a:bodyPr>
          <a:lstStyle/>
          <a:p>
            <a:r>
              <a:rPr lang="en-US" dirty="0"/>
              <a:t>However,</a:t>
            </a:r>
            <a:r>
              <a:rPr lang="en-US" baseline="0" dirty="0"/>
              <a:t> t</a:t>
            </a:r>
            <a:r>
              <a:rPr lang="en-US" dirty="0"/>
              <a:t>he ingestion of almost any medication or health related product, and the underlying medical or personal reason you started taking it, has the potential for having an adverse impact on your ability to properly and safely perform your job.  </a:t>
            </a:r>
          </a:p>
          <a:p>
            <a:endParaRPr lang="en-US" dirty="0"/>
          </a:p>
          <a:p>
            <a:r>
              <a:rPr lang="en-US" dirty="0"/>
              <a:t>As we get older, most of us get prescribed more and more medications.  Sometimes for pain, sometimes for another type of medical condition or injury, sometimes for a disease.  The risk can come from not only a single medication you may be taking, but from the unintended consequences of the interactions of all of the other prescription, over-the-counter, dietary supplements, and/or herbal remedies that you may be using.</a:t>
            </a:r>
          </a:p>
          <a:p>
            <a:endParaRPr lang="en-US" dirty="0"/>
          </a:p>
          <a:p>
            <a:r>
              <a:rPr lang="en-US" dirty="0"/>
              <a:t>Whether a medication is prescribed by a qualified medical or dental practitioner or is available without a prescription, as an employee in a safety-critical position, you must consider both the short term and long term effects it will have on your performance, level of alertness, and judgment.</a:t>
            </a:r>
          </a:p>
          <a:p>
            <a:endParaRPr lang="en-US" dirty="0"/>
          </a:p>
          <a:p>
            <a:r>
              <a:rPr lang="en-US" dirty="0"/>
              <a:t>Both we as your employer and the Federal Railroad Administration (FRA) remain strongly convinced that the use of prescription medications (whether a Federally controlled substance or not), over-the-counter drugs, dietary supplements, and herbal remedies can have a significant effect on safety whether used alone or in combination. As a safety-critical employee, you must never use any medical or health-related product without first weighing the potential for adverse effects to the safety of your fellow employees, yourself, and the public.</a:t>
            </a:r>
          </a:p>
          <a:p>
            <a:endParaRPr lang="en-US" dirty="0"/>
          </a:p>
          <a:p>
            <a:endParaRPr lang="en-US" sz="1400" dirty="0"/>
          </a:p>
          <a:p>
            <a:r>
              <a:rPr lang="en-US" dirty="0"/>
              <a:t>[Controlled substances are drugs that the Federal government has decided have potential for causing dependence or addiction.  Certain drugs are placed in one of five  · schedules based upon the drug's medicinal value, potential harmfulness, and abuse or addiction potential. Schedule I is reserved for the most dangerous drugs that have no Federally acceptable medicinal use (and therefore are illegal to prescribe), while Schedule V is reserved for the least dangerous drugs. Controlled substances are tightly controlled and may be prescribed only by medical or dental practitioners who are registered with the Federal government. Most prescription drugs are not controlled substances.]</a:t>
            </a:r>
          </a:p>
        </p:txBody>
      </p:sp>
      <p:sp>
        <p:nvSpPr>
          <p:cNvPr id="4" name="Slide Number Placeholder 3"/>
          <p:cNvSpPr>
            <a:spLocks noGrp="1"/>
          </p:cNvSpPr>
          <p:nvPr>
            <p:ph type="sldNum" sz="quarter" idx="10"/>
          </p:nvPr>
        </p:nvSpPr>
        <p:spPr/>
        <p:txBody>
          <a:bodyPr/>
          <a:lstStyle/>
          <a:p>
            <a:fld id="{7B8E01FD-62BB-4B2C-AFCF-21ACFDA91745}" type="slidenum">
              <a:rPr lang="en-US" smtClean="0"/>
              <a:pPr/>
              <a:t>5</a:t>
            </a:fld>
            <a:endParaRPr lang="en-US"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1102805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module, we are going to continue with our advice on best</a:t>
            </a:r>
            <a:r>
              <a:rPr lang="en-US" baseline="0" dirty="0"/>
              <a:t> practices for the use of prescription medications while performing safety-critical duties.  Again, none of these common sense guidelines are part of Federal regulations.</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54</a:t>
            </a:fld>
            <a:endParaRPr lang="en-US" dirty="0"/>
          </a:p>
        </p:txBody>
      </p:sp>
    </p:spTree>
    <p:extLst>
      <p:ext uri="{BB962C8B-B14F-4D97-AF65-F5344CB8AC3E}">
        <p14:creationId xmlns:p14="http://schemas.microsoft.com/office/powerpoint/2010/main" val="34439601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It is recommended that you use prescription medications, whether a Federally controlled substance or not, while performing safety-critical service only in the following circumstances:</a:t>
            </a:r>
          </a:p>
          <a:p>
            <a:r>
              <a:rPr lang="en-US" dirty="0">
                <a:latin typeface="+mn-lt"/>
                <a:cs typeface="Arial" panose="020B0604020202020204" pitchFamily="34" charset="0"/>
              </a:rPr>
              <a:t> </a:t>
            </a:r>
          </a:p>
          <a:p>
            <a:r>
              <a:rPr lang="en-US" dirty="0">
                <a:latin typeface="+mn-lt"/>
                <a:cs typeface="Arial" panose="020B0604020202020204" pitchFamily="34" charset="0"/>
              </a:rPr>
              <a:t>A.  Your prescription is from a licensed health care provider or dentist with whom you have a legitimate doctor-patient relationship. This almost never includes medications obtained from an internet pharmacy.  We will talk about that a lot more a little later in Module 12..</a:t>
            </a:r>
          </a:p>
          <a:p>
            <a:r>
              <a:rPr lang="en-US" dirty="0">
                <a:latin typeface="+mn-lt"/>
                <a:cs typeface="Arial" panose="020B0604020202020204" pitchFamily="34" charset="0"/>
              </a:rPr>
              <a:t> </a:t>
            </a:r>
          </a:p>
          <a:p>
            <a:r>
              <a:rPr lang="en-US" dirty="0">
                <a:latin typeface="+mn-lt"/>
                <a:cs typeface="Arial" panose="020B0604020202020204" pitchFamily="34" charset="0"/>
              </a:rPr>
              <a:t>B.  You are taking the prescription in accordance with the directions for its use given you by your prescribing health care provider or pharmacist.</a:t>
            </a:r>
          </a:p>
          <a:p>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55</a:t>
            </a:fld>
            <a:endParaRPr lang="en-US" dirty="0"/>
          </a:p>
        </p:txBody>
      </p:sp>
    </p:spTree>
    <p:extLst>
      <p:ext uri="{BB962C8B-B14F-4D97-AF65-F5344CB8AC3E}">
        <p14:creationId xmlns:p14="http://schemas.microsoft.com/office/powerpoint/2010/main" val="26523290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1115" indent="-231115">
              <a:buAutoNum type="alphaUcPeriod" startAt="3"/>
            </a:pPr>
            <a:endParaRPr lang="en-US"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mn-lt"/>
                <a:cs typeface="Arial" panose="020B0604020202020204" pitchFamily="34" charset="0"/>
              </a:rPr>
              <a:t>C.  You are taking the prescription in accordance with FRA regulations found in 49 CFR 219.101-103 and these common sense guidelines.</a:t>
            </a:r>
          </a:p>
          <a:p>
            <a:endParaRPr lang="en-US" dirty="0">
              <a:latin typeface="+mn-lt"/>
              <a:cs typeface="Arial" panose="020B0604020202020204" pitchFamily="34" charset="0"/>
            </a:endParaRPr>
          </a:p>
          <a:p>
            <a:r>
              <a:rPr lang="en-US" dirty="0">
                <a:latin typeface="+mn-lt"/>
                <a:cs typeface="Arial" panose="020B0604020202020204" pitchFamily="34" charset="0"/>
              </a:rPr>
              <a:t>D.  You are following any employer’s policies with regards to medical qualifications, reporting, clearance from the Medical Department, etc.</a:t>
            </a:r>
          </a:p>
          <a:p>
            <a:r>
              <a:rPr lang="en-US" dirty="0">
                <a:latin typeface="+mn-lt"/>
                <a:cs typeface="Arial" panose="020B0604020202020204" pitchFamily="34" charset="0"/>
              </a:rPr>
              <a:t> </a:t>
            </a:r>
          </a:p>
          <a:p>
            <a:r>
              <a:rPr lang="en-US" dirty="0">
                <a:latin typeface="+mn-lt"/>
                <a:cs typeface="Arial" panose="020B0604020202020204" pitchFamily="34" charset="0"/>
              </a:rPr>
              <a:t>E.  You have no side effects or adverse reactions (such as mental clouding, dizziness, drowsiness, jitteriness, etc.) which either adversely impacts your job functions or distracts you while you perform safety-critical functions.</a:t>
            </a:r>
          </a:p>
          <a:p>
            <a:r>
              <a:rPr lang="en-US" dirty="0">
                <a:latin typeface="+mn-lt"/>
                <a:cs typeface="Arial" panose="020B0604020202020204" pitchFamily="34" charset="0"/>
              </a:rPr>
              <a:t> </a:t>
            </a:r>
          </a:p>
          <a:p>
            <a:r>
              <a:rPr lang="en-US" dirty="0">
                <a:latin typeface="+mn-lt"/>
                <a:cs typeface="Arial" panose="020B0604020202020204" pitchFamily="34" charset="0"/>
              </a:rPr>
              <a:t>If you experience any adverse side effects from the use of any prescription medication, over-the-counter  drug, dietary supplement, or herbal remedy, you should immediately inform your supervisor and remove yourself from safety duties as soon as practicable.  Under no circumstance should you perform safety-critical duties if you do not feel you are safe to do so.</a:t>
            </a:r>
            <a:r>
              <a:rPr lang="en-US" dirty="0">
                <a:effectLst/>
                <a:latin typeface="+mn-lt"/>
                <a:cs typeface="Arial" panose="020B0604020202020204" pitchFamily="34" charset="0"/>
              </a:rPr>
              <a:t> </a:t>
            </a:r>
          </a:p>
        </p:txBody>
      </p:sp>
      <p:sp>
        <p:nvSpPr>
          <p:cNvPr id="4" name="Slide Number Placeholder 3"/>
          <p:cNvSpPr>
            <a:spLocks noGrp="1"/>
          </p:cNvSpPr>
          <p:nvPr>
            <p:ph type="sldNum" sz="quarter" idx="10"/>
          </p:nvPr>
        </p:nvSpPr>
        <p:spPr/>
        <p:txBody>
          <a:bodyPr/>
          <a:lstStyle/>
          <a:p>
            <a:fld id="{7B8E01FD-62BB-4B2C-AFCF-21ACFDA91745}" type="slidenum">
              <a:rPr lang="en-US" smtClean="0"/>
              <a:t>56</a:t>
            </a:fld>
            <a:endParaRPr lang="en-US" dirty="0"/>
          </a:p>
        </p:txBody>
      </p:sp>
    </p:spTree>
    <p:extLst>
      <p:ext uri="{BB962C8B-B14F-4D97-AF65-F5344CB8AC3E}">
        <p14:creationId xmlns:p14="http://schemas.microsoft.com/office/powerpoint/2010/main" val="37318148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r>
              <a:rPr lang="en-US" dirty="0">
                <a:latin typeface="+mn-lt"/>
                <a:cs typeface="Arial" panose="020B0604020202020204" pitchFamily="34" charset="0"/>
              </a:rPr>
              <a:t>In this module, we are going to continue with our advice on best</a:t>
            </a:r>
            <a:r>
              <a:rPr lang="en-US" baseline="0" dirty="0">
                <a:latin typeface="+mn-lt"/>
                <a:cs typeface="Arial" panose="020B0604020202020204" pitchFamily="34" charset="0"/>
              </a:rPr>
              <a:t> practices for the use of over-the-counter products, dietary supplements, and herbal remedies while performing safety-critical duties.  Again, none of these common sense guidelines are part of Federal regulations.</a:t>
            </a:r>
            <a:endParaRPr lang="en-US" dirty="0">
              <a:latin typeface="+mn-lt"/>
              <a:cs typeface="Arial" panose="020B0604020202020204" pitchFamily="34" charset="0"/>
            </a:endParaRPr>
          </a:p>
          <a:p>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57</a:t>
            </a:fld>
            <a:endParaRPr lang="en-US" dirty="0"/>
          </a:p>
        </p:txBody>
      </p:sp>
    </p:spTree>
    <p:extLst>
      <p:ext uri="{BB962C8B-B14F-4D97-AF65-F5344CB8AC3E}">
        <p14:creationId xmlns:p14="http://schemas.microsoft.com/office/powerpoint/2010/main" val="373386429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It is recommended that you use over-the-counter medical or health related products, dietary supplements, or herbal remedies while subject to performing safety-critical service only in the following circumstances:</a:t>
            </a:r>
          </a:p>
          <a:p>
            <a:r>
              <a:rPr lang="en-US" dirty="0">
                <a:latin typeface="+mn-lt"/>
                <a:cs typeface="Arial" panose="020B0604020202020204" pitchFamily="34" charset="0"/>
              </a:rPr>
              <a:t> </a:t>
            </a:r>
          </a:p>
          <a:p>
            <a:r>
              <a:rPr lang="en-US" dirty="0">
                <a:latin typeface="+mn-lt"/>
                <a:cs typeface="Arial" panose="020B0604020202020204" pitchFamily="34" charset="0"/>
              </a:rPr>
              <a:t>A.  You are taking the product in accordance with the manufacturer or distributor's directions for amount, frequency, and length of time.</a:t>
            </a:r>
          </a:p>
        </p:txBody>
      </p:sp>
      <p:sp>
        <p:nvSpPr>
          <p:cNvPr id="4" name="Slide Number Placeholder 3"/>
          <p:cNvSpPr>
            <a:spLocks noGrp="1"/>
          </p:cNvSpPr>
          <p:nvPr>
            <p:ph type="sldNum" sz="quarter" idx="10"/>
          </p:nvPr>
        </p:nvSpPr>
        <p:spPr/>
        <p:txBody>
          <a:bodyPr/>
          <a:lstStyle/>
          <a:p>
            <a:fld id="{7B8E01FD-62BB-4B2C-AFCF-21ACFDA91745}" type="slidenum">
              <a:rPr lang="en-US" smtClean="0"/>
              <a:t>58</a:t>
            </a:fld>
            <a:endParaRPr lang="en-US" dirty="0"/>
          </a:p>
        </p:txBody>
      </p:sp>
    </p:spTree>
    <p:extLst>
      <p:ext uri="{BB962C8B-B14F-4D97-AF65-F5344CB8AC3E}">
        <p14:creationId xmlns:p14="http://schemas.microsoft.com/office/powerpoint/2010/main" val="36995100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B.  The product has an ingredient list which does not contain drugs which are only available by prescription or are illegal in this country.</a:t>
            </a:r>
          </a:p>
          <a:p>
            <a:r>
              <a:rPr lang="en-US" dirty="0">
                <a:latin typeface="+mn-lt"/>
                <a:cs typeface="Arial" panose="020B0604020202020204" pitchFamily="34" charset="0"/>
              </a:rPr>
              <a:t> </a:t>
            </a:r>
          </a:p>
          <a:p>
            <a:pPr marL="231115" indent="-231115">
              <a:buAutoNum type="alphaUcPeriod" startAt="3"/>
            </a:pPr>
            <a:r>
              <a:rPr lang="en-US" dirty="0">
                <a:latin typeface="+mn-lt"/>
                <a:cs typeface="Arial" panose="020B0604020202020204" pitchFamily="34" charset="0"/>
              </a:rPr>
              <a:t>You have no side effects or adverse reactions (such as mental clouding, dizziness, drowsiness, jitteriness, etc.) which either adversely impacts your job functions or distracts you while you are performing safety-critical service.</a:t>
            </a:r>
          </a:p>
          <a:p>
            <a:pPr marL="231115" indent="-231115">
              <a:buAutoNum type="alphaUcPeriod" startAt="3"/>
            </a:pPr>
            <a:endParaRPr lang="en-US" dirty="0">
              <a:latin typeface="+mn-lt"/>
              <a:cs typeface="Arial" panose="020B0604020202020204" pitchFamily="34" charset="0"/>
            </a:endParaRPr>
          </a:p>
          <a:p>
            <a:r>
              <a:rPr lang="en-US" dirty="0">
                <a:latin typeface="+mn-lt"/>
                <a:cs typeface="Arial" panose="020B0604020202020204" pitchFamily="34" charset="0"/>
              </a:rPr>
              <a:t>REMEMBER!  It can’t be emphasized enough that most imported over-the-counter products, dietary supplements, and herbal remedies are neither controlled nor inspected by the government under U.S. law.  Be very suspicious of any imported product that either has a vague set of ingredients listed, so-called “natural” ingredients most of which you have never heard of, or no ingredients listed at all.    It is possible that they could contain Federally controlled substances (like tranquilizers) as undeclared ingredients imbedded in them illegally.  For example, specialty herbal products from Asia claiming to have naturally calming “natural” herbs in them can be an especially high risk.  Remember, under FRA regulations, if you test positive for a controlled substance, it doesn’t matter what the source is…you are responsible for what you take.  </a:t>
            </a:r>
          </a:p>
          <a:p>
            <a:endParaRPr lang="en-US" dirty="0">
              <a:latin typeface="+mn-lt"/>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59</a:t>
            </a:fld>
            <a:endParaRPr lang="en-US" dirty="0"/>
          </a:p>
        </p:txBody>
      </p:sp>
    </p:spTree>
    <p:extLst>
      <p:ext uri="{BB962C8B-B14F-4D97-AF65-F5344CB8AC3E}">
        <p14:creationId xmlns:p14="http://schemas.microsoft.com/office/powerpoint/2010/main" val="16660521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In this</a:t>
            </a:r>
            <a:r>
              <a:rPr lang="en-US" baseline="0" dirty="0">
                <a:latin typeface="+mn-lt"/>
                <a:cs typeface="Arial" panose="020B0604020202020204" pitchFamily="34" charset="0"/>
              </a:rPr>
              <a:t> module, we are going to review some of the most important common sense guidelines for the use of prescription medications, over-the-counter drugs, dietary supplements, and herbal remedies.</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60</a:t>
            </a:fld>
            <a:endParaRPr lang="en-US" dirty="0"/>
          </a:p>
        </p:txBody>
      </p:sp>
    </p:spTree>
    <p:extLst>
      <p:ext uri="{BB962C8B-B14F-4D97-AF65-F5344CB8AC3E}">
        <p14:creationId xmlns:p14="http://schemas.microsoft.com/office/powerpoint/2010/main" val="31253108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of a Federally controlled substance without a prescription in your name is not only medically unsafe (and</a:t>
            </a:r>
            <a:r>
              <a:rPr lang="en-US" baseline="0" dirty="0"/>
              <a:t> possibly even medically dangerous)</a:t>
            </a:r>
            <a:r>
              <a:rPr lang="en-US" dirty="0"/>
              <a:t>, it is illegal under Federal</a:t>
            </a:r>
            <a:r>
              <a:rPr lang="en-US" baseline="0" dirty="0"/>
              <a:t> law.  </a:t>
            </a:r>
          </a:p>
          <a:p>
            <a:endParaRPr lang="en-US" baseline="0" dirty="0"/>
          </a:p>
          <a:p>
            <a:r>
              <a:rPr lang="en-US" baseline="0" dirty="0"/>
              <a:t>Use of any prescription medication that belongs to someone else, regardless of to whom (significant other, family member, friend, neighbor, etc.), is medically risky.  Medication is prescribed by a Health Care Practitioner for an individual based on their medical history, their specific medical diagnosis or medical complaint, the HCP’s experience and judgment, and even the patient’s ability to tolerate certain medications better than others.  None of this is obviously considered when you take your cousin’s pain medication.</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61</a:t>
            </a:fld>
            <a:endParaRPr lang="en-US" dirty="0"/>
          </a:p>
        </p:txBody>
      </p:sp>
    </p:spTree>
    <p:extLst>
      <p:ext uri="{BB962C8B-B14F-4D97-AF65-F5344CB8AC3E}">
        <p14:creationId xmlns:p14="http://schemas.microsoft.com/office/powerpoint/2010/main" val="288754720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latin typeface="+mn-lt"/>
                <a:cs typeface="Arial" panose="020B0604020202020204" pitchFamily="34" charset="0"/>
              </a:rPr>
              <a:t>Obtaining medication by contacting an internet pharmacy for a drug </a:t>
            </a:r>
            <a:r>
              <a:rPr lang="en-US" u="sng" baseline="0" dirty="0">
                <a:latin typeface="+mn-lt"/>
                <a:cs typeface="Arial" panose="020B0604020202020204" pitchFamily="34" charset="0"/>
              </a:rPr>
              <a:t>you want </a:t>
            </a:r>
            <a:r>
              <a:rPr lang="en-US" baseline="0" dirty="0">
                <a:latin typeface="+mn-lt"/>
                <a:cs typeface="Arial" panose="020B0604020202020204" pitchFamily="34" charset="0"/>
              </a:rPr>
              <a:t>but </a:t>
            </a:r>
            <a:r>
              <a:rPr lang="en-US" u="sng" baseline="0" dirty="0">
                <a:latin typeface="+mn-lt"/>
                <a:cs typeface="Arial" panose="020B0604020202020204" pitchFamily="34" charset="0"/>
              </a:rPr>
              <a:t>was not specifically prescribed by your personal Health Care Practitioner</a:t>
            </a:r>
            <a:r>
              <a:rPr lang="en-US" u="none" baseline="0" dirty="0">
                <a:latin typeface="+mn-lt"/>
                <a:cs typeface="Arial" panose="020B0604020202020204" pitchFamily="34" charset="0"/>
              </a:rPr>
              <a:t> is </a:t>
            </a:r>
            <a:r>
              <a:rPr lang="en-US" baseline="0" dirty="0">
                <a:latin typeface="+mn-lt"/>
                <a:cs typeface="Arial" panose="020B0604020202020204" pitchFamily="34" charset="0"/>
              </a:rPr>
              <a:t>almost never a good idea. </a:t>
            </a:r>
            <a:r>
              <a:rPr lang="en-US" dirty="0">
                <a:latin typeface="+mn-lt"/>
                <a:cs typeface="Arial" panose="020B0604020202020204" pitchFamily="34" charset="0"/>
              </a:rPr>
              <a:t>In</a:t>
            </a:r>
            <a:r>
              <a:rPr lang="en-US" baseline="0" dirty="0">
                <a:latin typeface="+mn-lt"/>
                <a:cs typeface="Arial" panose="020B0604020202020204" pitchFamily="34" charset="0"/>
              </a:rPr>
              <a:t> Module 12</a:t>
            </a:r>
            <a:r>
              <a:rPr lang="en-US" dirty="0">
                <a:latin typeface="+mn-lt"/>
                <a:cs typeface="Arial" panose="020B0604020202020204" pitchFamily="34" charset="0"/>
              </a:rPr>
              <a:t>,</a:t>
            </a:r>
            <a:r>
              <a:rPr lang="en-US" baseline="0" dirty="0">
                <a:latin typeface="+mn-lt"/>
                <a:cs typeface="Arial" panose="020B0604020202020204" pitchFamily="34" charset="0"/>
              </a:rPr>
              <a:t> we will look in greater detail at the risk of using internet pharmacies. </a:t>
            </a:r>
          </a:p>
          <a:p>
            <a:endParaRPr lang="en-US" baseline="0" dirty="0">
              <a:latin typeface="+mn-lt"/>
              <a:cs typeface="Arial" panose="020B0604020202020204" pitchFamily="34" charset="0"/>
            </a:endParaRPr>
          </a:p>
          <a:p>
            <a:r>
              <a:rPr lang="en-US" baseline="0" dirty="0">
                <a:latin typeface="+mn-lt"/>
                <a:cs typeface="Arial" panose="020B0604020202020204" pitchFamily="34" charset="0"/>
              </a:rPr>
              <a:t>Normally, you get a prescription after being seen by your own HCP, someone with whom you have a legitimate </a:t>
            </a:r>
            <a:r>
              <a:rPr lang="en-US" u="sng" baseline="0" dirty="0">
                <a:latin typeface="+mn-lt"/>
                <a:cs typeface="Arial" panose="020B0604020202020204" pitchFamily="34" charset="0"/>
              </a:rPr>
              <a:t>doctor-patient relationship</a:t>
            </a:r>
            <a:r>
              <a:rPr lang="en-US" baseline="0" dirty="0">
                <a:latin typeface="+mn-lt"/>
                <a:cs typeface="Arial" panose="020B0604020202020204" pitchFamily="34" charset="0"/>
              </a:rPr>
              <a:t>.  Occasionally, circumstances make that difficult.  </a:t>
            </a:r>
          </a:p>
          <a:p>
            <a:endParaRPr lang="en-US" baseline="0" dirty="0">
              <a:latin typeface="+mn-lt"/>
              <a:cs typeface="Arial" panose="020B0604020202020204" pitchFamily="34" charset="0"/>
            </a:endParaRPr>
          </a:p>
          <a:p>
            <a:r>
              <a:rPr lang="en-US" baseline="0" dirty="0">
                <a:latin typeface="+mn-lt"/>
                <a:cs typeface="Arial" panose="020B0604020202020204" pitchFamily="34" charset="0"/>
              </a:rPr>
              <a:t>For example, you may become ill and call your doctor after hours or on the weekend.  When your doctor is unavailable, you may talk to the doctor on call from your physician’s practice.  That doctor may prescribe some medication to you until you can be seen by your regular physician.  That is considered an acceptable medical practice.  Another example of an acceptable medical practice is for people who live so remotely, they do not have regular access to a physician and receive acute care through telemedicine video conferencing.</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62</a:t>
            </a:fld>
            <a:endParaRPr lang="en-US" dirty="0"/>
          </a:p>
        </p:txBody>
      </p:sp>
    </p:spTree>
    <p:extLst>
      <p:ext uri="{BB962C8B-B14F-4D97-AF65-F5344CB8AC3E}">
        <p14:creationId xmlns:p14="http://schemas.microsoft.com/office/powerpoint/2010/main" val="407522483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It is always important to carefully and exactly follow the directions for use of a prescription medication provided</a:t>
            </a:r>
            <a:r>
              <a:rPr lang="en-US" baseline="0" dirty="0">
                <a:latin typeface="+mn-lt"/>
                <a:cs typeface="Arial" panose="020B0604020202020204" pitchFamily="34" charset="0"/>
              </a:rPr>
              <a:t> by your Health Care Practitioner or your pharmacist.  </a:t>
            </a:r>
          </a:p>
          <a:p>
            <a:endParaRPr lang="en-US" baseline="0" dirty="0">
              <a:latin typeface="+mn-lt"/>
              <a:cs typeface="Arial" panose="020B0604020202020204" pitchFamily="34" charset="0"/>
            </a:endParaRPr>
          </a:p>
          <a:p>
            <a:r>
              <a:rPr lang="en-US" baseline="0" dirty="0">
                <a:latin typeface="+mn-lt"/>
                <a:cs typeface="Arial" panose="020B0604020202020204" pitchFamily="34" charset="0"/>
              </a:rPr>
              <a:t>It is medically unsafe to stray from their directions regardless of what you think, your family or friends tell you, or you read on the internet.  If you want to increase your dose, take a drug more often, or take your drug for a longer period, always first obtain the permission of your prescribing Health Care Provider.  You should never make the change and then tell your Health Care Provider.</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63</a:t>
            </a:fld>
            <a:endParaRPr lang="en-US" dirty="0"/>
          </a:p>
        </p:txBody>
      </p:sp>
    </p:spTree>
    <p:extLst>
      <p:ext uri="{BB962C8B-B14F-4D97-AF65-F5344CB8AC3E}">
        <p14:creationId xmlns:p14="http://schemas.microsoft.com/office/powerpoint/2010/main" val="1962667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mn-lt"/>
                <a:cs typeface="Arial" panose="020B0604020202020204" pitchFamily="34" charset="0"/>
              </a:rPr>
              <a:t>Statistics can sometimes be misleading when taken out of context.  Regardless, </a:t>
            </a:r>
            <a:r>
              <a:rPr lang="en-US" baseline="0" dirty="0">
                <a:latin typeface="+mn-lt"/>
                <a:cs typeface="Arial" panose="020B0604020202020204" pitchFamily="34" charset="0"/>
              </a:rPr>
              <a:t>some of the information provided you in this slide and the next few slides should hopefully get you thinking.  There is no question that prescription (Rx) medication is important and necessary to ensure our health and well being, but some have said that America is rapidly becoming a “pill” culture. </a:t>
            </a:r>
          </a:p>
          <a:p>
            <a:endParaRPr lang="en-US" baseline="0" dirty="0">
              <a:latin typeface="+mn-lt"/>
              <a:cs typeface="Arial" panose="020B0604020202020204" pitchFamily="34" charset="0"/>
            </a:endParaRPr>
          </a:p>
          <a:p>
            <a:r>
              <a:rPr lang="en-US" baseline="0" dirty="0">
                <a:latin typeface="+mn-lt"/>
                <a:cs typeface="Arial" panose="020B0604020202020204" pitchFamily="34" charset="0"/>
              </a:rPr>
              <a:t>The Mayo Clinic study, published in 2013, certainly shows that the use of Rx medication in this country is extremely widespread by all Americans of all ages, perhaps more so than we realize.  This presentation is NOT suggesting that taking Rx medication is a bad thing, only that we need to be aware of it and educate ourselves on the potential risks involved when working in safety-critical jobs.  We need also remind ourselves, it is not just the medication itself that we should be concerned about, but again, the underlying medical condition or conditions that create the need for these medications.  </a:t>
            </a:r>
          </a:p>
          <a:p>
            <a:endParaRPr lang="en-US" baseline="0" dirty="0">
              <a:latin typeface="+mn-lt"/>
              <a:cs typeface="Arial" panose="020B0604020202020204" pitchFamily="34" charset="0"/>
            </a:endParaRPr>
          </a:p>
          <a:p>
            <a:r>
              <a:rPr lang="en-US" baseline="0" dirty="0">
                <a:latin typeface="+mn-lt"/>
                <a:cs typeface="Arial" panose="020B0604020202020204" pitchFamily="34" charset="0"/>
              </a:rPr>
              <a:t>The Mayo Clinic study also points out the large numbers of antidepressants being prescribed, usually for depression and anxiety.  Their study also highlighted the large numbers of Rx’s for pain.  The use – and misuse – of Rx painkillers like oxycodone (OxyContin, Percocet, others), hydrocodone (Vicodin, Lortab, others), codeine, and the other similar products are causing increasing concern at a national level.  The number of cases of painkiller Rx overuse and abuse is rapidly becoming a high government priority.</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6</a:t>
            </a:fld>
            <a:endParaRPr lang="en-US" dirty="0"/>
          </a:p>
        </p:txBody>
      </p:sp>
    </p:spTree>
    <p:extLst>
      <p:ext uri="{BB962C8B-B14F-4D97-AF65-F5344CB8AC3E}">
        <p14:creationId xmlns:p14="http://schemas.microsoft.com/office/powerpoint/2010/main" val="343515027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Like with prescription drugs, it is</a:t>
            </a:r>
            <a:r>
              <a:rPr lang="en-US" baseline="0" dirty="0">
                <a:latin typeface="+mn-lt"/>
                <a:cs typeface="Arial" panose="020B0604020202020204" pitchFamily="34" charset="0"/>
              </a:rPr>
              <a:t> never wise to exceed either the dosage or the directions for use provided by the manufacturer of any non-prescription product.   If you feel you must, it is strongly recommended that you first talk to your pharmacist or Health Care Provider.  Even with over-the-counter products, dietary supplements, and herbal remedies, there can be unintended consequences for exceeding the directions provided, including creating a medical emergency.</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64</a:t>
            </a:fld>
            <a:endParaRPr lang="en-US" dirty="0"/>
          </a:p>
        </p:txBody>
      </p:sp>
    </p:spTree>
    <p:extLst>
      <p:ext uri="{BB962C8B-B14F-4D97-AF65-F5344CB8AC3E}">
        <p14:creationId xmlns:p14="http://schemas.microsoft.com/office/powerpoint/2010/main" val="16537696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Medication that has expired may have far less potency than the drug should have delivered</a:t>
            </a:r>
            <a:r>
              <a:rPr lang="en-US" baseline="0" dirty="0">
                <a:latin typeface="+mn-lt"/>
                <a:cs typeface="Arial" panose="020B0604020202020204" pitchFamily="34" charset="0"/>
              </a:rPr>
              <a:t> or even no potency at all.  An expiration date on a medicine is usually determined by the manufacturer to be the date that they can guarantee the drug’s efficiency and effectiveness.  In addition, use of an expired or “left-over” product may not be an acceptable medical explanation for a Medical Review Officer (MRO) on a required Federal drug test.  Even if the prescription was originally in your name, the MRO may still decide to report a positive drug test to your employer.</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65</a:t>
            </a:fld>
            <a:endParaRPr lang="en-US" dirty="0"/>
          </a:p>
        </p:txBody>
      </p:sp>
    </p:spTree>
    <p:extLst>
      <p:ext uri="{BB962C8B-B14F-4D97-AF65-F5344CB8AC3E}">
        <p14:creationId xmlns:p14="http://schemas.microsoft.com/office/powerpoint/2010/main" val="41831486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Even though a drug was</a:t>
            </a:r>
            <a:r>
              <a:rPr lang="en-US" baseline="0" dirty="0">
                <a:latin typeface="+mn-lt"/>
                <a:cs typeface="Arial" panose="020B0604020202020204" pitchFamily="34" charset="0"/>
              </a:rPr>
              <a:t> previously prescribed for you, it doesn’t mean it is a medically safe idea for you to self-diagnose when you have another medical complaint.  You should never take a medication for another reason then your HCP originally prescribed it.    </a:t>
            </a:r>
          </a:p>
          <a:p>
            <a:endParaRPr lang="en-US" baseline="0" dirty="0">
              <a:latin typeface="+mn-lt"/>
              <a:cs typeface="Arial" panose="020B0604020202020204" pitchFamily="34" charset="0"/>
            </a:endParaRPr>
          </a:p>
          <a:p>
            <a:r>
              <a:rPr lang="en-US" baseline="0" dirty="0">
                <a:latin typeface="+mn-lt"/>
                <a:cs typeface="Arial" panose="020B0604020202020204" pitchFamily="34" charset="0"/>
              </a:rPr>
              <a:t>Also, it is never a good idea to continue to use medication for a reoccurrence of the same medical complaint without the express approval of your HCP for the new use.</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66</a:t>
            </a:fld>
            <a:endParaRPr lang="en-US" dirty="0"/>
          </a:p>
        </p:txBody>
      </p:sp>
    </p:spTree>
    <p:extLst>
      <p:ext uri="{BB962C8B-B14F-4D97-AF65-F5344CB8AC3E}">
        <p14:creationId xmlns:p14="http://schemas.microsoft.com/office/powerpoint/2010/main" val="80122219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24458">
              <a:defRPr/>
            </a:pPr>
            <a:r>
              <a:rPr lang="en-US" sz="1200" dirty="0">
                <a:latin typeface="+mn-lt"/>
                <a:cs typeface="Arial" panose="020B0604020202020204" pitchFamily="34" charset="0"/>
              </a:rPr>
              <a:t>Any time you decide to take a non-prescription drug or product, always check out the product and all of its ingredients.  Have there been any known side effects or bad reactions reported?  In this circumstance, the internet can potentially provide a useful early warning.</a:t>
            </a:r>
          </a:p>
          <a:p>
            <a:endParaRPr lang="en-US" sz="1200" dirty="0">
              <a:latin typeface="+mn-lt"/>
              <a:cs typeface="Arial" panose="020B0604020202020204" pitchFamily="34" charset="0"/>
            </a:endParaRPr>
          </a:p>
          <a:p>
            <a:r>
              <a:rPr lang="en-US" sz="1200" dirty="0">
                <a:latin typeface="+mn-lt"/>
                <a:cs typeface="Arial" panose="020B0604020202020204" pitchFamily="34" charset="0"/>
              </a:rPr>
              <a:t>Although</a:t>
            </a:r>
            <a:r>
              <a:rPr lang="en-US" sz="1200" baseline="0" dirty="0">
                <a:latin typeface="+mn-lt"/>
                <a:cs typeface="Arial" panose="020B0604020202020204" pitchFamily="34" charset="0"/>
              </a:rPr>
              <a:t> </a:t>
            </a:r>
            <a:r>
              <a:rPr lang="en-US" sz="1200" dirty="0">
                <a:latin typeface="+mn-lt"/>
                <a:cs typeface="Arial" panose="020B0604020202020204" pitchFamily="34" charset="0"/>
              </a:rPr>
              <a:t>the internet can be a reasonable source</a:t>
            </a:r>
            <a:r>
              <a:rPr lang="en-US" sz="1200" baseline="0" dirty="0">
                <a:latin typeface="+mn-lt"/>
                <a:cs typeface="Arial" panose="020B0604020202020204" pitchFamily="34" charset="0"/>
              </a:rPr>
              <a:t> of information, just because it is on the internet doesn’t make it true.  Always be skeptical.  Phrases like or “as seen on the Dr. Oz show” should not give you any confidence the product will work or not worsen the problem.  In addition, positive endorsements by celebrities or previous customers should always be treated with caution and could be equally meaningless.</a:t>
            </a:r>
            <a:endParaRPr lang="en-US" sz="1200"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67</a:t>
            </a:fld>
            <a:endParaRPr lang="en-US" dirty="0"/>
          </a:p>
        </p:txBody>
      </p:sp>
    </p:spTree>
    <p:extLst>
      <p:ext uri="{BB962C8B-B14F-4D97-AF65-F5344CB8AC3E}">
        <p14:creationId xmlns:p14="http://schemas.microsoft.com/office/powerpoint/2010/main" val="235639973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Most</a:t>
            </a:r>
            <a:r>
              <a:rPr lang="en-US" baseline="0" dirty="0">
                <a:latin typeface="+mn-lt"/>
                <a:cs typeface="Arial" panose="020B0604020202020204" pitchFamily="34" charset="0"/>
              </a:rPr>
              <a:t> people are savvy enough to be skeptical of non-prescription products which don’t clearly identify their full ingredients list.   Avoid products that don’t list ingredients that you can check out.  Avoid products that provide meaningless names or useless descriptions (like “all natural”).  </a:t>
            </a:r>
          </a:p>
          <a:p>
            <a:endParaRPr lang="en-US" baseline="0" dirty="0">
              <a:latin typeface="+mn-lt"/>
              <a:cs typeface="Arial" panose="020B0604020202020204" pitchFamily="34" charset="0"/>
            </a:endParaRPr>
          </a:p>
          <a:p>
            <a:r>
              <a:rPr lang="en-US" baseline="0" dirty="0">
                <a:latin typeface="+mn-lt"/>
                <a:cs typeface="Arial" panose="020B0604020202020204" pitchFamily="34" charset="0"/>
              </a:rPr>
              <a:t>Almost no over-the-counter products have been tested or reviewed for safety or effectiveness by the government.  The government only steps in when there have been a number of “adverse events” reported (like hospitalizations or death).  There have been many cases of imported products that advertise themselves as “natural”, but in fact contain scary and decidedly not natural chemicals.  Buyer beware.</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68</a:t>
            </a:fld>
            <a:endParaRPr lang="en-US" dirty="0"/>
          </a:p>
        </p:txBody>
      </p:sp>
    </p:spTree>
    <p:extLst>
      <p:ext uri="{BB962C8B-B14F-4D97-AF65-F5344CB8AC3E}">
        <p14:creationId xmlns:p14="http://schemas.microsoft.com/office/powerpoint/2010/main" val="40936172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a:t>
            </a:r>
            <a:r>
              <a:rPr lang="en-US" baseline="0" dirty="0"/>
              <a:t> sure you understand all of the potential consequences (medical and employment) of using an “alternative” product before you take it.  Just because something is not illegal in your state is not the same as it being a good idea to take it.</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69</a:t>
            </a:fld>
            <a:endParaRPr lang="en-US" dirty="0"/>
          </a:p>
        </p:txBody>
      </p:sp>
    </p:spTree>
    <p:extLst>
      <p:ext uri="{BB962C8B-B14F-4D97-AF65-F5344CB8AC3E}">
        <p14:creationId xmlns:p14="http://schemas.microsoft.com/office/powerpoint/2010/main" val="107501137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r>
              <a:rPr lang="en-US" sz="1200" dirty="0">
                <a:solidFill>
                  <a:schemeClr val="bg1"/>
                </a:solidFill>
              </a:rPr>
              <a:t>Again, just because something is sold over-the-counter in a store doesn’t guarantee it is either legal or safe.  Never assume that any Federal government agency or any state agency has approved these products.</a:t>
            </a:r>
          </a:p>
          <a:p>
            <a:pPr lvl="1"/>
            <a:endParaRPr lang="en-US" sz="1200" dirty="0">
              <a:solidFill>
                <a:schemeClr val="bg1"/>
              </a:solidFill>
            </a:endParaRPr>
          </a:p>
          <a:p>
            <a:pPr lvl="1"/>
            <a:r>
              <a:rPr lang="en-US" sz="1200" dirty="0">
                <a:solidFill>
                  <a:schemeClr val="bg1"/>
                </a:solidFill>
              </a:rPr>
              <a:t>Questions to ask yourself:</a:t>
            </a:r>
          </a:p>
          <a:p>
            <a:pPr lvl="1"/>
            <a:endParaRPr lang="en-US" sz="1200" dirty="0">
              <a:solidFill>
                <a:schemeClr val="bg1"/>
              </a:solidFill>
            </a:endParaRPr>
          </a:p>
          <a:p>
            <a:pPr marL="982237" lvl="1" indent="-520008">
              <a:buFont typeface="+mj-lt"/>
              <a:buAutoNum type="arabicPeriod"/>
            </a:pPr>
            <a:r>
              <a:rPr lang="en-US" sz="1200" dirty="0">
                <a:solidFill>
                  <a:schemeClr val="bg1"/>
                </a:solidFill>
              </a:rPr>
              <a:t>Is the manufacturer or distributer known to me?</a:t>
            </a:r>
          </a:p>
          <a:p>
            <a:pPr marL="982237" lvl="1" indent="-520008">
              <a:buFont typeface="+mj-lt"/>
              <a:buAutoNum type="arabicPeriod"/>
            </a:pPr>
            <a:endParaRPr lang="en-US" sz="1200" dirty="0">
              <a:solidFill>
                <a:schemeClr val="bg1"/>
              </a:solidFill>
            </a:endParaRPr>
          </a:p>
          <a:p>
            <a:pPr marL="982237" lvl="1" indent="-520008">
              <a:buFont typeface="+mj-lt"/>
              <a:buAutoNum type="arabicPeriod"/>
            </a:pPr>
            <a:r>
              <a:rPr lang="en-US" sz="1200" dirty="0">
                <a:solidFill>
                  <a:schemeClr val="bg1"/>
                </a:solidFill>
              </a:rPr>
              <a:t>Is the name of the product and/or its packaging professional?</a:t>
            </a:r>
          </a:p>
          <a:p>
            <a:pPr marL="982237" lvl="1" indent="-520008">
              <a:buFont typeface="+mj-lt"/>
              <a:buAutoNum type="arabicPeriod"/>
            </a:pPr>
            <a:endParaRPr lang="en-US" sz="1200" dirty="0">
              <a:solidFill>
                <a:schemeClr val="bg1"/>
              </a:solidFill>
            </a:endParaRPr>
          </a:p>
          <a:p>
            <a:pPr marL="982237" lvl="1" indent="-520008">
              <a:buFont typeface="+mj-lt"/>
              <a:buAutoNum type="arabicPeriod"/>
            </a:pPr>
            <a:r>
              <a:rPr lang="en-US" sz="1200" dirty="0">
                <a:solidFill>
                  <a:schemeClr val="bg1"/>
                </a:solidFill>
              </a:rPr>
              <a:t>Should it have been clear to me that it is being sold for reasons other than the ones stated on the package?</a:t>
            </a:r>
          </a:p>
          <a:p>
            <a:pPr lvl="1"/>
            <a:endParaRPr lang="en-US" sz="1200" dirty="0">
              <a:solidFill>
                <a:schemeClr val="bg1"/>
              </a:solidFill>
            </a:endParaRPr>
          </a:p>
          <a:p>
            <a:pPr lvl="1"/>
            <a:r>
              <a:rPr lang="en-US" sz="1200" dirty="0">
                <a:solidFill>
                  <a:schemeClr val="bg1"/>
                </a:solidFill>
              </a:rPr>
              <a:t>Again, claiming ignorance by taking of some over-the-counter product that turns out to be illegal or causes you to fail a Federal drug test will almost never be an acceptable excuse to either save your employment or permit you to continue to be qualified to perform Federally-regulated job duties. </a:t>
            </a:r>
          </a:p>
          <a:p>
            <a:pPr marL="523218" lvl="1"/>
            <a:endParaRPr lang="en-US" sz="1200" dirty="0">
              <a:solidFill>
                <a:schemeClr val="bg1"/>
              </a:solidFill>
            </a:endParaRPr>
          </a:p>
          <a:p>
            <a:endParaRPr lang="en-US" sz="1200" dirty="0">
              <a:solidFill>
                <a:schemeClr val="bg1"/>
              </a:solidFill>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70</a:t>
            </a:fld>
            <a:endParaRPr lang="en-US" dirty="0"/>
          </a:p>
        </p:txBody>
      </p:sp>
    </p:spTree>
    <p:extLst>
      <p:ext uri="{BB962C8B-B14F-4D97-AF65-F5344CB8AC3E}">
        <p14:creationId xmlns:p14="http://schemas.microsoft.com/office/powerpoint/2010/main" val="179500136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In this module, we will be identifying some medical conditions that have</a:t>
            </a:r>
            <a:r>
              <a:rPr lang="en-US" baseline="0" dirty="0">
                <a:latin typeface="+mn-lt"/>
                <a:cs typeface="Arial" panose="020B0604020202020204" pitchFamily="34" charset="0"/>
              </a:rPr>
              <a:t> one or more common prescription medications available which may have more of a potential for workplace impairment.</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71</a:t>
            </a:fld>
            <a:endParaRPr lang="en-US" dirty="0"/>
          </a:p>
        </p:txBody>
      </p:sp>
    </p:spTree>
    <p:extLst>
      <p:ext uri="{BB962C8B-B14F-4D97-AF65-F5344CB8AC3E}">
        <p14:creationId xmlns:p14="http://schemas.microsoft.com/office/powerpoint/2010/main" val="21958732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bg1"/>
                </a:solidFill>
                <a:latin typeface="+mn-lt"/>
                <a:cs typeface="Arial" panose="020B0604020202020204" pitchFamily="34" charset="0"/>
              </a:rPr>
              <a:t>In this module, we will be identifying some medical conditions with potentially impairing prescription medications.  Under no circumstances should this listing be interpreted as automatically disqualifying an employee from being eligible for performing Federally regulated duties.  However, if you have been diagnosed with one or more of these medical conditions, it is strongly suggested that you consider the following questions: </a:t>
            </a:r>
          </a:p>
          <a:p>
            <a:endParaRPr lang="en-US" dirty="0">
              <a:solidFill>
                <a:schemeClr val="bg1"/>
              </a:solidFill>
              <a:latin typeface="+mn-lt"/>
              <a:cs typeface="Arial" panose="020B0604020202020204" pitchFamily="34" charset="0"/>
            </a:endParaRPr>
          </a:p>
          <a:p>
            <a:r>
              <a:rPr lang="en-US" dirty="0">
                <a:solidFill>
                  <a:schemeClr val="bg1"/>
                </a:solidFill>
                <a:latin typeface="+mn-lt"/>
                <a:cs typeface="Arial" panose="020B0604020202020204" pitchFamily="34" charset="0"/>
              </a:rPr>
              <a:t>Are you complying with company policies on reporting and medical qualifications?</a:t>
            </a:r>
          </a:p>
          <a:p>
            <a:pPr>
              <a:lnSpc>
                <a:spcPct val="50000"/>
              </a:lnSpc>
              <a:spcAft>
                <a:spcPts val="607"/>
              </a:spcAft>
            </a:pPr>
            <a:endParaRPr lang="en-US" dirty="0">
              <a:solidFill>
                <a:schemeClr val="bg1"/>
              </a:solidFill>
              <a:latin typeface="+mn-lt"/>
              <a:cs typeface="Arial" panose="020B0604020202020204" pitchFamily="34" charset="0"/>
            </a:endParaRPr>
          </a:p>
          <a:p>
            <a:r>
              <a:rPr lang="en-US" dirty="0">
                <a:solidFill>
                  <a:schemeClr val="bg1"/>
                </a:solidFill>
                <a:latin typeface="+mn-lt"/>
                <a:cs typeface="Arial" panose="020B0604020202020204" pitchFamily="34" charset="0"/>
              </a:rPr>
              <a:t>Are you complying with all of the directions given you by your HCPs?</a:t>
            </a:r>
          </a:p>
          <a:p>
            <a:endParaRPr lang="en-US" dirty="0">
              <a:solidFill>
                <a:schemeClr val="bg1"/>
              </a:solidFill>
              <a:latin typeface="+mn-lt"/>
              <a:cs typeface="Arial" panose="020B0604020202020204" pitchFamily="34" charset="0"/>
            </a:endParaRPr>
          </a:p>
          <a:p>
            <a:r>
              <a:rPr lang="en-US" dirty="0">
                <a:solidFill>
                  <a:schemeClr val="bg1"/>
                </a:solidFill>
                <a:latin typeface="+mn-lt"/>
                <a:cs typeface="Arial" panose="020B0604020202020204" pitchFamily="34" charset="0"/>
              </a:rPr>
              <a:t>Are you having any side effects or adverse reactions which affect how to do your job?</a:t>
            </a:r>
          </a:p>
          <a:p>
            <a:pPr>
              <a:lnSpc>
                <a:spcPct val="50000"/>
              </a:lnSpc>
            </a:pPr>
            <a:endParaRPr lang="en-US" dirty="0">
              <a:solidFill>
                <a:schemeClr val="bg1"/>
              </a:solidFill>
              <a:latin typeface="+mn-lt"/>
              <a:cs typeface="Arial" panose="020B0604020202020204" pitchFamily="34" charset="0"/>
            </a:endParaRPr>
          </a:p>
          <a:p>
            <a:r>
              <a:rPr lang="en-US" dirty="0">
                <a:solidFill>
                  <a:schemeClr val="bg1"/>
                </a:solidFill>
                <a:latin typeface="+mn-lt"/>
                <a:cs typeface="Arial" panose="020B0604020202020204" pitchFamily="34" charset="0"/>
              </a:rPr>
              <a:t>Are you complying with FRA regulations found at 49 CFR 219.103 [Module 4]?</a:t>
            </a:r>
          </a:p>
          <a:p>
            <a:endParaRPr lang="en-US" dirty="0">
              <a:solidFill>
                <a:schemeClr val="bg1"/>
              </a:solidFill>
              <a:latin typeface="+mn-lt"/>
              <a:cs typeface="Arial" panose="020B0604020202020204" pitchFamily="34" charset="0"/>
            </a:endParaRPr>
          </a:p>
          <a:p>
            <a:endParaRPr lang="en-US" dirty="0">
              <a:solidFill>
                <a:schemeClr val="bg1"/>
              </a:solidFill>
              <a:latin typeface="+mn-lt"/>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72</a:t>
            </a:fld>
            <a:endParaRPr lang="en-US" dirty="0"/>
          </a:p>
        </p:txBody>
      </p:sp>
    </p:spTree>
    <p:extLst>
      <p:ext uri="{BB962C8B-B14F-4D97-AF65-F5344CB8AC3E}">
        <p14:creationId xmlns:p14="http://schemas.microsoft.com/office/powerpoint/2010/main" val="308406434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solidFill>
                  <a:schemeClr val="bg1"/>
                </a:solidFill>
                <a:latin typeface="+mn-lt"/>
                <a:cs typeface="Arial" panose="020B0604020202020204" pitchFamily="34" charset="0"/>
              </a:rPr>
              <a:t>Again, if you are being treated for one or more of the</a:t>
            </a:r>
            <a:r>
              <a:rPr lang="en-US" baseline="0" dirty="0">
                <a:solidFill>
                  <a:schemeClr val="bg1"/>
                </a:solidFill>
                <a:latin typeface="+mn-lt"/>
                <a:cs typeface="Arial" panose="020B0604020202020204" pitchFamily="34" charset="0"/>
              </a:rPr>
              <a:t> following </a:t>
            </a:r>
            <a:r>
              <a:rPr lang="en-US" dirty="0">
                <a:solidFill>
                  <a:schemeClr val="bg1"/>
                </a:solidFill>
                <a:latin typeface="+mn-lt"/>
                <a:cs typeface="Arial" panose="020B0604020202020204" pitchFamily="34" charset="0"/>
              </a:rPr>
              <a:t>medical conditions, it would be important to check with your Health</a:t>
            </a:r>
            <a:r>
              <a:rPr lang="en-US" baseline="0" dirty="0">
                <a:solidFill>
                  <a:schemeClr val="bg1"/>
                </a:solidFill>
                <a:latin typeface="+mn-lt"/>
                <a:cs typeface="Arial" panose="020B0604020202020204" pitchFamily="34" charset="0"/>
              </a:rPr>
              <a:t> Care Practitioner </a:t>
            </a:r>
            <a:r>
              <a:rPr lang="en-US" dirty="0">
                <a:solidFill>
                  <a:schemeClr val="bg1"/>
                </a:solidFill>
                <a:latin typeface="+mn-lt"/>
                <a:cs typeface="Arial" panose="020B0604020202020204" pitchFamily="34" charset="0"/>
              </a:rPr>
              <a:t>or pharmacist to ensure that taking any prescribed medications</a:t>
            </a:r>
            <a:r>
              <a:rPr lang="en-US" baseline="0" dirty="0">
                <a:solidFill>
                  <a:schemeClr val="bg1"/>
                </a:solidFill>
                <a:latin typeface="+mn-lt"/>
                <a:cs typeface="Arial" panose="020B0604020202020204" pitchFamily="34" charset="0"/>
              </a:rPr>
              <a:t> as directed</a:t>
            </a:r>
            <a:r>
              <a:rPr lang="en-US" dirty="0">
                <a:solidFill>
                  <a:schemeClr val="bg1"/>
                </a:solidFill>
                <a:latin typeface="+mn-lt"/>
                <a:cs typeface="Arial" panose="020B0604020202020204" pitchFamily="34" charset="0"/>
              </a:rPr>
              <a:t> is going to allow you to safely perform safety-critical duties.  </a:t>
            </a:r>
          </a:p>
          <a:p>
            <a:pPr defTabSz="924458">
              <a:defRPr/>
            </a:pPr>
            <a:endParaRPr lang="en-US" dirty="0">
              <a:solidFill>
                <a:schemeClr val="bg1"/>
              </a:solidFill>
              <a:latin typeface="+mn-lt"/>
              <a:cs typeface="Arial" panose="020B0604020202020204" pitchFamily="34" charset="0"/>
            </a:endParaRPr>
          </a:p>
          <a:p>
            <a:pPr defTabSz="924458">
              <a:defRPr/>
            </a:pPr>
            <a:r>
              <a:rPr lang="en-US" dirty="0">
                <a:solidFill>
                  <a:schemeClr val="bg1"/>
                </a:solidFill>
                <a:latin typeface="+mn-lt"/>
                <a:cs typeface="Arial" panose="020B0604020202020204" pitchFamily="34" charset="0"/>
              </a:rPr>
              <a:t>The list</a:t>
            </a:r>
            <a:r>
              <a:rPr lang="en-US" baseline="0" dirty="0">
                <a:solidFill>
                  <a:schemeClr val="bg1"/>
                </a:solidFill>
                <a:latin typeface="+mn-lt"/>
                <a:cs typeface="Arial" panose="020B0604020202020204" pitchFamily="34" charset="0"/>
              </a:rPr>
              <a:t> should not be considered exhaustive, however, but does identify some of the most common medical conditions with prescription medications that should be of concern.  Also note that a number of medical conditions are highlighted for special attention only when the symptoms are severe or debilitating.</a:t>
            </a:r>
            <a:endParaRPr lang="en-US" dirty="0">
              <a:solidFill>
                <a:schemeClr val="bg1"/>
              </a:solidFill>
              <a:latin typeface="+mn-lt"/>
              <a:cs typeface="Arial" panose="020B0604020202020204" pitchFamily="34" charset="0"/>
            </a:endParaRPr>
          </a:p>
          <a:p>
            <a:endParaRPr lang="en-US" dirty="0">
              <a:solidFill>
                <a:schemeClr val="bg1"/>
              </a:solidFill>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73</a:t>
            </a:fld>
            <a:endParaRPr lang="en-US" dirty="0"/>
          </a:p>
        </p:txBody>
      </p:sp>
    </p:spTree>
    <p:extLst>
      <p:ext uri="{BB962C8B-B14F-4D97-AF65-F5344CB8AC3E}">
        <p14:creationId xmlns:p14="http://schemas.microsoft.com/office/powerpoint/2010/main" val="2182274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The Slone Survey, published in 2006, clearly indicates</a:t>
            </a:r>
            <a:r>
              <a:rPr lang="en-US" baseline="0" dirty="0">
                <a:latin typeface="+mn-lt"/>
                <a:cs typeface="Arial" panose="020B0604020202020204" pitchFamily="34" charset="0"/>
              </a:rPr>
              <a:t> that our attention should be on all kinds of Rx and non-Rx medication (such as products we can buy over-the-counter (OTC), dietary supplements, and herbal remedies). </a:t>
            </a:r>
          </a:p>
          <a:p>
            <a:endParaRPr lang="en-US" baseline="0" dirty="0">
              <a:latin typeface="+mn-lt"/>
              <a:cs typeface="Arial" panose="020B0604020202020204" pitchFamily="34" charset="0"/>
            </a:endParaRPr>
          </a:p>
          <a:p>
            <a:r>
              <a:rPr lang="en-US" baseline="0" dirty="0">
                <a:latin typeface="+mn-lt"/>
                <a:cs typeface="Arial" panose="020B0604020202020204" pitchFamily="34" charset="0"/>
              </a:rPr>
              <a:t>The data shown here comes from the Slone Epidemiology Center, affiliated with Boston University, in their publication “Patterns of Medication Use in the United States”.   The survey covered residents of random households in 48 states and the District of Columbia.</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7</a:t>
            </a:fld>
            <a:endParaRPr lang="en-US" dirty="0"/>
          </a:p>
        </p:txBody>
      </p:sp>
    </p:spTree>
    <p:extLst>
      <p:ext uri="{BB962C8B-B14F-4D97-AF65-F5344CB8AC3E}">
        <p14:creationId xmlns:p14="http://schemas.microsoft.com/office/powerpoint/2010/main" val="394119295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74</a:t>
            </a:fld>
            <a:endParaRPr lang="en-US" dirty="0"/>
          </a:p>
        </p:txBody>
      </p:sp>
    </p:spTree>
    <p:extLst>
      <p:ext uri="{BB962C8B-B14F-4D97-AF65-F5344CB8AC3E}">
        <p14:creationId xmlns:p14="http://schemas.microsoft.com/office/powerpoint/2010/main" val="423216233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75</a:t>
            </a:fld>
            <a:endParaRPr lang="en-US" dirty="0"/>
          </a:p>
        </p:txBody>
      </p:sp>
    </p:spTree>
    <p:extLst>
      <p:ext uri="{BB962C8B-B14F-4D97-AF65-F5344CB8AC3E}">
        <p14:creationId xmlns:p14="http://schemas.microsoft.com/office/powerpoint/2010/main" val="340925485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76</a:t>
            </a:fld>
            <a:endParaRPr lang="en-US" dirty="0"/>
          </a:p>
        </p:txBody>
      </p:sp>
    </p:spTree>
    <p:extLst>
      <p:ext uri="{BB962C8B-B14F-4D97-AF65-F5344CB8AC3E}">
        <p14:creationId xmlns:p14="http://schemas.microsoft.com/office/powerpoint/2010/main" val="47434680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77</a:t>
            </a:fld>
            <a:endParaRPr lang="en-US" dirty="0"/>
          </a:p>
        </p:txBody>
      </p:sp>
    </p:spTree>
    <p:extLst>
      <p:ext uri="{BB962C8B-B14F-4D97-AF65-F5344CB8AC3E}">
        <p14:creationId xmlns:p14="http://schemas.microsoft.com/office/powerpoint/2010/main" val="313742170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78</a:t>
            </a:fld>
            <a:endParaRPr lang="en-US" dirty="0"/>
          </a:p>
        </p:txBody>
      </p:sp>
    </p:spTree>
    <p:extLst>
      <p:ext uri="{BB962C8B-B14F-4D97-AF65-F5344CB8AC3E}">
        <p14:creationId xmlns:p14="http://schemas.microsoft.com/office/powerpoint/2010/main" val="331043800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79</a:t>
            </a:fld>
            <a:endParaRPr lang="en-US" dirty="0"/>
          </a:p>
        </p:txBody>
      </p:sp>
    </p:spTree>
    <p:extLst>
      <p:ext uri="{BB962C8B-B14F-4D97-AF65-F5344CB8AC3E}">
        <p14:creationId xmlns:p14="http://schemas.microsoft.com/office/powerpoint/2010/main" val="79736335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80</a:t>
            </a:fld>
            <a:endParaRPr lang="en-US" dirty="0"/>
          </a:p>
        </p:txBody>
      </p:sp>
    </p:spTree>
    <p:extLst>
      <p:ext uri="{BB962C8B-B14F-4D97-AF65-F5344CB8AC3E}">
        <p14:creationId xmlns:p14="http://schemas.microsoft.com/office/powerpoint/2010/main" val="428532526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medical</a:t>
            </a:r>
            <a:r>
              <a:rPr lang="en-US" baseline="0" dirty="0"/>
              <a:t> conditions not specifically listed here have prescription medication that is potentially impairing.  It is always a best practice to question your Health Care Practitioner or pharmacist about the potential for impairment for any prescription medication you are being provided.</a:t>
            </a:r>
            <a:endParaRPr lang="en-US" dirty="0"/>
          </a:p>
          <a:p>
            <a:endParaRPr lang="en-US" dirty="0"/>
          </a:p>
          <a:p>
            <a:r>
              <a:rPr lang="en-US" dirty="0"/>
              <a:t>Again, common sense says</a:t>
            </a:r>
            <a:r>
              <a:rPr lang="en-US" baseline="0" dirty="0"/>
              <a:t> that you should never underestimate the importance of performing safety-critical duties only when you are safe to do so.  It is important you keep in mind that it is not just the medication but also the medical condition behind it that can contribute to an unsafe working environment.</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81</a:t>
            </a:fld>
            <a:endParaRPr lang="en-US" dirty="0"/>
          </a:p>
        </p:txBody>
      </p:sp>
    </p:spTree>
    <p:extLst>
      <p:ext uri="{BB962C8B-B14F-4D97-AF65-F5344CB8AC3E}">
        <p14:creationId xmlns:p14="http://schemas.microsoft.com/office/powerpoint/2010/main" val="302640815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As a safety-critical employee, it is </a:t>
            </a:r>
            <a:r>
              <a:rPr lang="en-US" u="sng" dirty="0"/>
              <a:t>extremely important</a:t>
            </a:r>
            <a:r>
              <a:rPr lang="en-US" dirty="0"/>
              <a:t> for you to be immediately evaluated by a physician in accordance with §219.103 if you are being treated with medications or other products (whether prescription or not) for any of the following medical conditions.  This is because the medical conditions themselves and/or the medications prescribed offer a specially high risk of impairing safety-critical duties.</a:t>
            </a:r>
          </a:p>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82</a:t>
            </a:fld>
            <a:endParaRPr lang="en-US" dirty="0"/>
          </a:p>
        </p:txBody>
      </p:sp>
    </p:spTree>
    <p:extLst>
      <p:ext uri="{BB962C8B-B14F-4D97-AF65-F5344CB8AC3E}">
        <p14:creationId xmlns:p14="http://schemas.microsoft.com/office/powerpoint/2010/main" val="296226838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83</a:t>
            </a:fld>
            <a:endParaRPr lang="en-US" dirty="0"/>
          </a:p>
        </p:txBody>
      </p:sp>
    </p:spTree>
    <p:extLst>
      <p:ext uri="{BB962C8B-B14F-4D97-AF65-F5344CB8AC3E}">
        <p14:creationId xmlns:p14="http://schemas.microsoft.com/office/powerpoint/2010/main" val="1504438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Here</a:t>
            </a:r>
            <a:r>
              <a:rPr lang="en-US" baseline="0" dirty="0">
                <a:latin typeface="+mn-lt"/>
                <a:cs typeface="Arial" panose="020B0604020202020204" pitchFamily="34" charset="0"/>
              </a:rPr>
              <a:t> are some more data from the Slone Survey, looking at an older age group.</a:t>
            </a:r>
          </a:p>
          <a:p>
            <a:endParaRPr lang="en-US" baseline="0" dirty="0">
              <a:latin typeface="+mn-lt"/>
              <a:cs typeface="Arial" panose="020B0604020202020204" pitchFamily="34" charset="0"/>
            </a:endParaRPr>
          </a:p>
          <a:p>
            <a:r>
              <a:rPr lang="en-US" baseline="0" dirty="0">
                <a:latin typeface="+mn-lt"/>
                <a:cs typeface="Arial" panose="020B0604020202020204" pitchFamily="34" charset="0"/>
              </a:rPr>
              <a:t>Again, these numbers are not intended to judge whether the use of drugs (Rx or OTC) is good or bad, just to introduce how extensive the use of drugs might well be among a railroad employee population performing safety critical functions.</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8</a:t>
            </a:fld>
            <a:endParaRPr lang="en-US" dirty="0"/>
          </a:p>
        </p:txBody>
      </p:sp>
    </p:spTree>
    <p:extLst>
      <p:ext uri="{BB962C8B-B14F-4D97-AF65-F5344CB8AC3E}">
        <p14:creationId xmlns:p14="http://schemas.microsoft.com/office/powerpoint/2010/main" val="347297335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84</a:t>
            </a:fld>
            <a:endParaRPr lang="en-US" dirty="0"/>
          </a:p>
        </p:txBody>
      </p:sp>
    </p:spTree>
    <p:extLst>
      <p:ext uri="{BB962C8B-B14F-4D97-AF65-F5344CB8AC3E}">
        <p14:creationId xmlns:p14="http://schemas.microsoft.com/office/powerpoint/2010/main" val="380921286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85</a:t>
            </a:fld>
            <a:endParaRPr lang="en-US" dirty="0"/>
          </a:p>
        </p:txBody>
      </p:sp>
    </p:spTree>
    <p:extLst>
      <p:ext uri="{BB962C8B-B14F-4D97-AF65-F5344CB8AC3E}">
        <p14:creationId xmlns:p14="http://schemas.microsoft.com/office/powerpoint/2010/main" val="306720168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86</a:t>
            </a:fld>
            <a:endParaRPr lang="en-US" dirty="0"/>
          </a:p>
        </p:txBody>
      </p:sp>
    </p:spTree>
    <p:extLst>
      <p:ext uri="{BB962C8B-B14F-4D97-AF65-F5344CB8AC3E}">
        <p14:creationId xmlns:p14="http://schemas.microsoft.com/office/powerpoint/2010/main" val="141639562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learn more about their</a:t>
            </a:r>
            <a:r>
              <a:rPr lang="en-US" baseline="0" dirty="0"/>
              <a:t> potential impact on safety, it</a:t>
            </a:r>
            <a:r>
              <a:rPr lang="en-US" dirty="0"/>
              <a:t> is extremely</a:t>
            </a:r>
            <a:r>
              <a:rPr lang="en-US" baseline="0" dirty="0"/>
              <a:t> important that every employee becomes educated about each of the medications and over-the-counter products (including supplements and herbals) they are taking.  Not only should employees understand the individual impact and potential side effects of each of those drugs, but they should also understand how the medications and products work with each other.  That means each employee should spend as much time as they need communicating with their Health Care Practitioners (HCPs) and their pharmacists about what they are taking.</a:t>
            </a:r>
          </a:p>
          <a:p>
            <a:endParaRPr lang="en-US" baseline="0" dirty="0"/>
          </a:p>
          <a:p>
            <a:r>
              <a:rPr lang="en-US" dirty="0"/>
              <a:t>Not</a:t>
            </a:r>
            <a:r>
              <a:rPr lang="en-US" baseline="0" dirty="0"/>
              <a:t> only is this required by the FRA under 49 CFR 219.103 (Module 4), but this is also just common sense.   Most people will talk to their HCP about their medical or dental condition, but don’t spend much or any time talking to their doctor or their pharmacist about the medications they may be taking.  This is an even bigger risk when you are taking medications that are prescribed by more than one HCP. </a:t>
            </a:r>
          </a:p>
          <a:p>
            <a:endParaRPr lang="en-US" baseline="0" dirty="0"/>
          </a:p>
          <a:p>
            <a:pPr defTabSz="924458">
              <a:defRPr/>
            </a:pPr>
            <a:r>
              <a:rPr lang="en-US" dirty="0"/>
              <a:t>When there is a question of your fitness for duty identified as part of a FRA major accident or incident, or a Federal reasonable suspicion or reasonable cause determination, you may be asked to demonstrate to the carrier's Medical Department or the FRA that you have complied with FRA regulations in §219.103.  </a:t>
            </a:r>
          </a:p>
          <a:p>
            <a:endParaRPr lang="en-US" dirty="0"/>
          </a:p>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87</a:t>
            </a:fld>
            <a:endParaRPr lang="en-US" dirty="0"/>
          </a:p>
        </p:txBody>
      </p:sp>
    </p:spTree>
    <p:extLst>
      <p:ext uri="{BB962C8B-B14F-4D97-AF65-F5344CB8AC3E}">
        <p14:creationId xmlns:p14="http://schemas.microsoft.com/office/powerpoint/2010/main" val="353643404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module, we are going to highlight some of the concerns and potential risks associated</a:t>
            </a:r>
            <a:r>
              <a:rPr lang="en-US" baseline="0" dirty="0"/>
              <a:t> with dietary supplements and herbal remedies.</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88</a:t>
            </a:fld>
            <a:endParaRPr lang="en-US" dirty="0"/>
          </a:p>
        </p:txBody>
      </p:sp>
    </p:spTree>
    <p:extLst>
      <p:ext uri="{BB962C8B-B14F-4D97-AF65-F5344CB8AC3E}">
        <p14:creationId xmlns:p14="http://schemas.microsoft.com/office/powerpoint/2010/main" val="173211818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Dietary supplements and herbal remedies are sold as over-the-counter treatments for a variety of alleged nutritional deficiencies and for a variety of minor and major medical problems.</a:t>
            </a:r>
          </a:p>
          <a:p>
            <a:r>
              <a:rPr lang="en-US" dirty="0">
                <a:latin typeface="+mn-lt"/>
                <a:cs typeface="Arial" panose="020B0604020202020204" pitchFamily="34" charset="0"/>
              </a:rPr>
              <a:t> </a:t>
            </a:r>
          </a:p>
          <a:p>
            <a:r>
              <a:rPr lang="en-US" dirty="0">
                <a:latin typeface="+mn-lt"/>
                <a:cs typeface="Arial" panose="020B0604020202020204" pitchFamily="34" charset="0"/>
              </a:rPr>
              <a:t>As a safety-critical employee, you should be very cautious about taking any dietary supplement or herbal remedy, and especially about mixing them. Many of these products are neither regulated nor approved by the Federal government, but are simply categorized by the Food and Drug Administration (FDA) as ''food" products. These products rarely have any independent and objective scientific or medical authority who has ruled on their effectiveness or purity. No dietary supplement or herbal product receives the same level of scientific scrutiny that a prescription drug must go through before it is placed on the market.</a:t>
            </a:r>
          </a:p>
          <a:p>
            <a:r>
              <a:rPr lang="en-US" dirty="0">
                <a:latin typeface="+mn-lt"/>
                <a:cs typeface="Arial" panose="020B0604020202020204" pitchFamily="34" charset="0"/>
              </a:rPr>
              <a:t> </a:t>
            </a:r>
          </a:p>
          <a:p>
            <a:r>
              <a:rPr lang="en-US" dirty="0">
                <a:latin typeface="+mn-lt"/>
                <a:cs typeface="Arial" panose="020B0604020202020204" pitchFamily="34" charset="0"/>
              </a:rPr>
              <a:t>Especially with herbal remedies, the quality can be inconsistent among manufacturers/distributors and even among different batches from the same manufacturer. Not surprisingly, some herbal remedies have been linked to serious adverse health events.</a:t>
            </a:r>
          </a:p>
          <a:p>
            <a:r>
              <a:rPr lang="en-US" dirty="0"/>
              <a:t> </a:t>
            </a:r>
          </a:p>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89</a:t>
            </a:fld>
            <a:endParaRPr lang="en-US" dirty="0"/>
          </a:p>
        </p:txBody>
      </p:sp>
    </p:spTree>
    <p:extLst>
      <p:ext uri="{BB962C8B-B14F-4D97-AF65-F5344CB8AC3E}">
        <p14:creationId xmlns:p14="http://schemas.microsoft.com/office/powerpoint/2010/main" val="174081725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[FDA</a:t>
            </a:r>
            <a:r>
              <a:rPr lang="en-US" baseline="0" dirty="0"/>
              <a:t> = U.S. Food and Drug Administration</a:t>
            </a:r>
            <a:r>
              <a:rPr lang="en-US" u="none" baseline="0" dirty="0">
                <a:solidFill>
                  <a:schemeClr val="bg1"/>
                </a:solidFill>
              </a:rPr>
              <a:t>]  </a:t>
            </a:r>
          </a:p>
          <a:p>
            <a:endParaRPr lang="en-US" u="none" baseline="0" dirty="0">
              <a:solidFill>
                <a:schemeClr val="bg1"/>
              </a:solidFill>
            </a:endParaRPr>
          </a:p>
          <a:p>
            <a:r>
              <a:rPr lang="en-US" u="none" baseline="0" dirty="0">
                <a:solidFill>
                  <a:schemeClr val="bg1"/>
                </a:solidFill>
              </a:rPr>
              <a:t>The FDA </a:t>
            </a:r>
            <a:r>
              <a:rPr lang="en-US" u="none" dirty="0">
                <a:solidFill>
                  <a:schemeClr val="bg1"/>
                </a:solidFill>
              </a:rPr>
              <a:t>is a Federal</a:t>
            </a:r>
            <a:r>
              <a:rPr lang="en-US" u="none" baseline="0" dirty="0">
                <a:solidFill>
                  <a:schemeClr val="bg1"/>
                </a:solidFill>
              </a:rPr>
              <a:t> agency of the U.S. Department of Health and Human Services.  The FDA’s job includes regulating and supervising food safety, tobacco products, dietary supplements, Rx and OTC drugs, vaccines, medical devices, animal foods and feed, and veterinary products.  Most people think that the FDA approves or tests dietary supplements and herbal products before they can be sold in the U.S.  Nothing could be further from the truth.</a:t>
            </a:r>
          </a:p>
          <a:p>
            <a:endParaRPr lang="en-US" u="none" baseline="0" dirty="0">
              <a:solidFill>
                <a:schemeClr val="bg1"/>
              </a:solidFill>
            </a:endParaRPr>
          </a:p>
          <a:p>
            <a:r>
              <a:rPr lang="en-US" dirty="0">
                <a:solidFill>
                  <a:schemeClr val="bg1"/>
                </a:solidFill>
              </a:rPr>
              <a:t>By law , the manufacturer (and not the government) is responsible for ensuring that its dietary supplement or herbal product</a:t>
            </a:r>
            <a:r>
              <a:rPr lang="en-US" baseline="0" dirty="0">
                <a:solidFill>
                  <a:schemeClr val="bg1"/>
                </a:solidFill>
              </a:rPr>
              <a:t> is</a:t>
            </a:r>
            <a:r>
              <a:rPr lang="en-US" dirty="0">
                <a:solidFill>
                  <a:schemeClr val="bg1"/>
                </a:solidFill>
              </a:rPr>
              <a:t> safe before they are marketed.  Unlike prescription drug products that must be demonstrated by the manufacturer that they are safe and effective for their intended use before gaining</a:t>
            </a:r>
            <a:r>
              <a:rPr lang="en-US" baseline="0" dirty="0">
                <a:solidFill>
                  <a:schemeClr val="bg1"/>
                </a:solidFill>
              </a:rPr>
              <a:t> FDA acceptance</a:t>
            </a:r>
            <a:r>
              <a:rPr lang="en-US" dirty="0">
                <a:solidFill>
                  <a:schemeClr val="bg1"/>
                </a:solidFill>
              </a:rPr>
              <a:t>, there are no provisions in the law for FDA to "approve" or test dietary supplements or herbal products for safety or effectiveness before they reach the consumer. </a:t>
            </a:r>
          </a:p>
          <a:p>
            <a:endParaRPr lang="en-US" dirty="0"/>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90</a:t>
            </a:fld>
            <a:endParaRPr lang="en-US" dirty="0"/>
          </a:p>
        </p:txBody>
      </p:sp>
    </p:spTree>
    <p:extLst>
      <p:ext uri="{BB962C8B-B14F-4D97-AF65-F5344CB8AC3E}">
        <p14:creationId xmlns:p14="http://schemas.microsoft.com/office/powerpoint/2010/main" val="6105332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a:solidFill>
                  <a:schemeClr val="bg1"/>
                </a:solidFill>
                <a:latin typeface="+mn-lt"/>
                <a:cs typeface="Arial" panose="020B0604020202020204" pitchFamily="34" charset="0"/>
              </a:rPr>
              <a:t>Under the</a:t>
            </a:r>
            <a:r>
              <a:rPr lang="en-US" baseline="0" dirty="0">
                <a:solidFill>
                  <a:schemeClr val="bg1"/>
                </a:solidFill>
                <a:latin typeface="+mn-lt"/>
                <a:cs typeface="Arial" panose="020B0604020202020204" pitchFamily="34" charset="0"/>
              </a:rPr>
              <a:t> law</a:t>
            </a:r>
            <a:r>
              <a:rPr lang="en-US" dirty="0">
                <a:solidFill>
                  <a:schemeClr val="bg1"/>
                </a:solidFill>
                <a:latin typeface="+mn-lt"/>
                <a:cs typeface="Arial" panose="020B0604020202020204" pitchFamily="34" charset="0"/>
              </a:rPr>
              <a:t>, once the dietary supplement or herbal product is marketed, FDA has the burden for showing the product is "unsafe" before it can take action to restrict the product's use or removal from the over-the-counter marketplace.   This usually means that a number of adverse reactions (and in some cases, deaths) can be attributed</a:t>
            </a:r>
            <a:r>
              <a:rPr lang="en-US" baseline="0" dirty="0">
                <a:solidFill>
                  <a:schemeClr val="bg1"/>
                </a:solidFill>
                <a:latin typeface="+mn-lt"/>
                <a:cs typeface="Arial" panose="020B0604020202020204" pitchFamily="34" charset="0"/>
              </a:rPr>
              <a:t> to use of the product before the FDA will step in.  </a:t>
            </a:r>
            <a:endParaRPr lang="en-US" dirty="0">
              <a:solidFill>
                <a:schemeClr val="bg1"/>
              </a:solidFill>
              <a:latin typeface="+mn-lt"/>
              <a:cs typeface="Arial" panose="020B0604020202020204" pitchFamily="34" charset="0"/>
            </a:endParaRPr>
          </a:p>
          <a:p>
            <a:endParaRPr lang="en-US" dirty="0">
              <a:solidFill>
                <a:schemeClr val="bg1"/>
              </a:solidFill>
              <a:latin typeface="+mn-lt"/>
              <a:cs typeface="Arial" panose="020B0604020202020204" pitchFamily="34" charset="0"/>
            </a:endParaRPr>
          </a:p>
          <a:p>
            <a:pPr defTabSz="924458">
              <a:defRPr/>
            </a:pPr>
            <a:r>
              <a:rPr lang="en-US" dirty="0">
                <a:solidFill>
                  <a:schemeClr val="bg1"/>
                </a:solidFill>
                <a:latin typeface="+mn-lt"/>
                <a:cs typeface="Arial" panose="020B0604020202020204" pitchFamily="34" charset="0"/>
              </a:rPr>
              <a:t>To illustrate,</a:t>
            </a:r>
            <a:r>
              <a:rPr lang="en-US" baseline="0" dirty="0">
                <a:solidFill>
                  <a:schemeClr val="bg1"/>
                </a:solidFill>
                <a:latin typeface="+mn-lt"/>
                <a:cs typeface="Arial" panose="020B0604020202020204" pitchFamily="34" charset="0"/>
              </a:rPr>
              <a:t> h</a:t>
            </a:r>
            <a:r>
              <a:rPr lang="en-US" dirty="0">
                <a:solidFill>
                  <a:schemeClr val="bg1"/>
                </a:solidFill>
                <a:latin typeface="+mn-lt"/>
                <a:cs typeface="Arial" panose="020B0604020202020204" pitchFamily="34" charset="0"/>
              </a:rPr>
              <a:t>ere are</a:t>
            </a:r>
            <a:r>
              <a:rPr lang="en-US" baseline="0" dirty="0">
                <a:solidFill>
                  <a:schemeClr val="bg1"/>
                </a:solidFill>
                <a:latin typeface="+mn-lt"/>
                <a:cs typeface="Arial" panose="020B0604020202020204" pitchFamily="34" charset="0"/>
              </a:rPr>
              <a:t> just a few examples about a number of “all natural” products for weight loss available over-the-counter (without a prescription) in the past few years.   All of these products contained a potentially dangerous Federally controlled chemical called sibutramine.   Sibutramine </a:t>
            </a:r>
            <a:r>
              <a:rPr lang="en-US" dirty="0">
                <a:solidFill>
                  <a:schemeClr val="bg1"/>
                </a:solidFill>
                <a:latin typeface="+mn-lt"/>
                <a:cs typeface="Arial" panose="020B0604020202020204" pitchFamily="34" charset="0"/>
              </a:rPr>
              <a:t>was withdrawn from the U.S. prescription market in October 2010 for safety reasons but it was never legal</a:t>
            </a:r>
            <a:r>
              <a:rPr lang="en-US" baseline="0" dirty="0">
                <a:solidFill>
                  <a:schemeClr val="bg1"/>
                </a:solidFill>
                <a:latin typeface="+mn-lt"/>
                <a:cs typeface="Arial" panose="020B0604020202020204" pitchFamily="34" charset="0"/>
              </a:rPr>
              <a:t> to sell as an over-the-counter product.  According to the FDA, these products</a:t>
            </a:r>
            <a:r>
              <a:rPr lang="en-US" dirty="0">
                <a:solidFill>
                  <a:schemeClr val="bg1"/>
                </a:solidFill>
                <a:latin typeface="+mn-lt"/>
                <a:cs typeface="Arial" panose="020B0604020202020204" pitchFamily="34" charset="0"/>
              </a:rPr>
              <a:t> posed a threat to consumers because sibutramine is known to substantially increase blood pressure and/or pulse rate in some patients and may present a significant risk for patients with a history of coronary artery disease, congestive heart failure, heart</a:t>
            </a:r>
            <a:r>
              <a:rPr lang="en-US" baseline="0" dirty="0">
                <a:solidFill>
                  <a:schemeClr val="bg1"/>
                </a:solidFill>
                <a:latin typeface="+mn-lt"/>
                <a:cs typeface="Arial" panose="020B0604020202020204" pitchFamily="34" charset="0"/>
              </a:rPr>
              <a:t> </a:t>
            </a:r>
            <a:r>
              <a:rPr lang="en-US" dirty="0">
                <a:solidFill>
                  <a:schemeClr val="bg1"/>
                </a:solidFill>
                <a:latin typeface="+mn-lt"/>
                <a:cs typeface="Arial" panose="020B0604020202020204" pitchFamily="34" charset="0"/>
              </a:rPr>
              <a:t>arrhythmias, and stroke.  This chemical may also interact in life threatening ways with other medications a consumer may be taking.</a:t>
            </a:r>
          </a:p>
          <a:p>
            <a:endParaRPr lang="en-US" baseline="0" dirty="0">
              <a:solidFill>
                <a:schemeClr val="bg1"/>
              </a:solidFill>
              <a:latin typeface="+mn-lt"/>
              <a:cs typeface="Arial" panose="020B0604020202020204" pitchFamily="34" charset="0"/>
            </a:endParaRPr>
          </a:p>
          <a:p>
            <a:pPr lvl="1"/>
            <a:r>
              <a:rPr lang="en-US" b="0" dirty="0">
                <a:solidFill>
                  <a:schemeClr val="bg1"/>
                </a:solidFill>
                <a:latin typeface="+mn-lt"/>
                <a:cs typeface="Arial" panose="020B0604020202020204" pitchFamily="34" charset="0"/>
              </a:rPr>
              <a:t>[5/12/2015</a:t>
            </a:r>
            <a:r>
              <a:rPr lang="en-US" b="1" dirty="0">
                <a:solidFill>
                  <a:schemeClr val="bg1"/>
                </a:solidFill>
                <a:latin typeface="+mn-lt"/>
                <a:cs typeface="Arial" panose="020B0604020202020204" pitchFamily="34" charset="0"/>
              </a:rPr>
              <a:t>]  </a:t>
            </a:r>
            <a:r>
              <a:rPr lang="en-US" dirty="0">
                <a:solidFill>
                  <a:schemeClr val="bg1"/>
                </a:solidFill>
                <a:latin typeface="+mn-lt"/>
                <a:cs typeface="Arial" panose="020B0604020202020204" pitchFamily="34" charset="0"/>
              </a:rPr>
              <a:t>The FDA advised</a:t>
            </a:r>
            <a:r>
              <a:rPr lang="en-US" baseline="0" dirty="0">
                <a:solidFill>
                  <a:schemeClr val="bg1"/>
                </a:solidFill>
                <a:latin typeface="+mn-lt"/>
                <a:cs typeface="Arial" panose="020B0604020202020204" pitchFamily="34" charset="0"/>
              </a:rPr>
              <a:t> </a:t>
            </a:r>
            <a:r>
              <a:rPr lang="en-US" dirty="0">
                <a:solidFill>
                  <a:schemeClr val="bg1"/>
                </a:solidFill>
                <a:latin typeface="+mn-lt"/>
                <a:cs typeface="Arial" panose="020B0604020202020204" pitchFamily="34" charset="0"/>
              </a:rPr>
              <a:t>consumers not to purchase or use “Slim Xtreme Diamond” or “Slim Xtreme Platinum”, products for weight loss sold on various websites and distributed by Globe All Wellness, of Hollywood</a:t>
            </a:r>
            <a:r>
              <a:rPr lang="en-US" baseline="0" dirty="0">
                <a:solidFill>
                  <a:schemeClr val="bg1"/>
                </a:solidFill>
                <a:latin typeface="+mn-lt"/>
                <a:cs typeface="Arial" panose="020B0604020202020204" pitchFamily="34" charset="0"/>
              </a:rPr>
              <a:t> FL</a:t>
            </a:r>
            <a:r>
              <a:rPr lang="en-US" dirty="0">
                <a:solidFill>
                  <a:schemeClr val="bg1"/>
                </a:solidFill>
                <a:latin typeface="+mn-lt"/>
                <a:cs typeface="Arial" panose="020B0604020202020204" pitchFamily="34" charset="0"/>
              </a:rPr>
              <a:t>. The company falsely claimed on the label that the product is “100% natural.”  FDA laboratory analysis confirmed that “Slim Xtreme Diamond” and “Slim Xtreme Platinum” contained sibutramine. </a:t>
            </a:r>
          </a:p>
          <a:p>
            <a:pPr lvl="1"/>
            <a:br>
              <a:rPr lang="en-US" dirty="0">
                <a:solidFill>
                  <a:schemeClr val="bg1"/>
                </a:solidFill>
                <a:latin typeface="+mn-lt"/>
                <a:cs typeface="Arial" panose="020B0604020202020204" pitchFamily="34" charset="0"/>
              </a:rPr>
            </a:br>
            <a:r>
              <a:rPr lang="en-US" b="0" dirty="0">
                <a:solidFill>
                  <a:schemeClr val="bg1"/>
                </a:solidFill>
                <a:latin typeface="+mn-lt"/>
                <a:cs typeface="Arial" panose="020B0604020202020204" pitchFamily="34" charset="0"/>
              </a:rPr>
              <a:t>[5/10/2011] </a:t>
            </a:r>
            <a:r>
              <a:rPr lang="en-US" dirty="0">
                <a:solidFill>
                  <a:schemeClr val="bg1"/>
                </a:solidFill>
                <a:latin typeface="+mn-lt"/>
                <a:cs typeface="Arial" panose="020B0604020202020204" pitchFamily="34" charset="0"/>
              </a:rPr>
              <a:t>The FDA advised consumers not to purchase or use “Slim Xtreme Herbal Slimming Capsule,” a product for weight loss sold on various websites and distributed by Globe All Wellness.  The company falsely claimed on the label that the product is “100% natural.”     FDA laboratory analysis confirmed that “Slim Xtreme Herbal Slimming Capsule” contained sibutramine.</a:t>
            </a:r>
          </a:p>
          <a:p>
            <a:pPr lvl="1"/>
            <a:endParaRPr lang="en-US" dirty="0">
              <a:solidFill>
                <a:schemeClr val="bg1"/>
              </a:solidFill>
              <a:latin typeface="+mn-lt"/>
              <a:cs typeface="Arial" panose="020B0604020202020204" pitchFamily="34" charset="0"/>
            </a:endParaRPr>
          </a:p>
          <a:p>
            <a:pPr lvl="1"/>
            <a:r>
              <a:rPr lang="en-US" dirty="0">
                <a:solidFill>
                  <a:schemeClr val="bg1"/>
                </a:solidFill>
                <a:latin typeface="+mn-lt"/>
                <a:cs typeface="Arial" panose="020B0604020202020204" pitchFamily="34" charset="0"/>
              </a:rPr>
              <a:t>[4/22/09] -- Universal ABC Beauty Supply International Inc. of Brooklyn, NY, was required to recall 34 separate</a:t>
            </a:r>
            <a:r>
              <a:rPr lang="en-US" baseline="0" dirty="0">
                <a:solidFill>
                  <a:schemeClr val="bg1"/>
                </a:solidFill>
                <a:latin typeface="+mn-lt"/>
                <a:cs typeface="Arial" panose="020B0604020202020204" pitchFamily="34" charset="0"/>
              </a:rPr>
              <a:t> over-the-counter </a:t>
            </a:r>
            <a:r>
              <a:rPr lang="en-US" dirty="0">
                <a:solidFill>
                  <a:schemeClr val="bg1"/>
                </a:solidFill>
                <a:latin typeface="+mn-lt"/>
                <a:cs typeface="Arial" panose="020B0604020202020204" pitchFamily="34" charset="0"/>
              </a:rPr>
              <a:t>weight loss products they were distributing</a:t>
            </a:r>
            <a:r>
              <a:rPr lang="en-US" baseline="0" dirty="0">
                <a:solidFill>
                  <a:schemeClr val="bg1"/>
                </a:solidFill>
                <a:latin typeface="+mn-lt"/>
                <a:cs typeface="Arial" panose="020B0604020202020204" pitchFamily="34" charset="0"/>
              </a:rPr>
              <a:t> </a:t>
            </a:r>
            <a:r>
              <a:rPr lang="en-US" dirty="0">
                <a:solidFill>
                  <a:schemeClr val="bg1"/>
                </a:solidFill>
                <a:latin typeface="+mn-lt"/>
                <a:cs typeface="Arial" panose="020B0604020202020204" pitchFamily="34" charset="0"/>
              </a:rPr>
              <a:t>because FDA tests showed they all contained sibutramine.   Names of the products included ProSlim Plus, 3 DAYS fit, EIGHT FACTOR DIET, 24hours Diet, Slim 3in1 M-18 ROYAL DIET, 3X SLIMMING POWER, Extrim Plus 24 Hours RE-BURN Formula, Slim 3in1 EXTRA SLIM FORMULA, Slim 3in1 EXTRA SLIM WAIST FORMULA, SLIM EXPRESS 360º C, SLIM EXPRESS 4in1, ROYAL SLIMMING FORMULA, BODY CREATOR, Slim Waistline (labeling written in Chinese), BODY SHAPING, PERFECT SLIM, Perfect Slim 100% Natural Herbal Essence, IMELDA Perfect Slim,  Slim Waist Formula,</a:t>
            </a:r>
            <a:r>
              <a:rPr lang="en-US" baseline="0" dirty="0">
                <a:solidFill>
                  <a:schemeClr val="bg1"/>
                </a:solidFill>
                <a:latin typeface="+mn-lt"/>
                <a:cs typeface="Arial" panose="020B0604020202020204" pitchFamily="34" charset="0"/>
              </a:rPr>
              <a:t> </a:t>
            </a:r>
            <a:r>
              <a:rPr lang="en-US" dirty="0">
                <a:solidFill>
                  <a:schemeClr val="bg1"/>
                </a:solidFill>
                <a:latin typeface="+mn-lt"/>
                <a:cs typeface="Arial" panose="020B0604020202020204" pitchFamily="34" charset="0"/>
              </a:rPr>
              <a:t>Super Slimming, 2 DAY DIET, Powerful Slim, BODY SHAPING, SUPER FAT BURNER, SLIMMING FORMULA, SLIM</a:t>
            </a:r>
            <a:r>
              <a:rPr lang="en-US" baseline="0" dirty="0">
                <a:solidFill>
                  <a:schemeClr val="bg1"/>
                </a:solidFill>
                <a:latin typeface="+mn-lt"/>
                <a:cs typeface="Arial" panose="020B0604020202020204" pitchFamily="34" charset="0"/>
              </a:rPr>
              <a:t> FAST </a:t>
            </a:r>
            <a:r>
              <a:rPr lang="en-US" dirty="0">
                <a:solidFill>
                  <a:schemeClr val="bg1"/>
                </a:solidFill>
                <a:latin typeface="+mn-lt"/>
                <a:cs typeface="Arial" panose="020B0604020202020204" pitchFamily="34" charset="0"/>
              </a:rPr>
              <a:t>2, SLIM FAST, Slim up, 7 DAYS DIET, Perfect Slim Up, JM Fat Reducer, SlimBurn, 21 Double SLIM, and TRIM PLUS 2.  </a:t>
            </a:r>
          </a:p>
          <a:p>
            <a:pPr lvl="1"/>
            <a:r>
              <a:rPr lang="en-US" dirty="0">
                <a:solidFill>
                  <a:schemeClr val="bg1"/>
                </a:solidFill>
                <a:latin typeface="+mn-lt"/>
                <a:cs typeface="Arial" panose="020B0604020202020204" pitchFamily="34" charset="0"/>
              </a:rPr>
              <a:t> </a:t>
            </a:r>
            <a:r>
              <a:rPr lang="en-US" b="1" dirty="0">
                <a:solidFill>
                  <a:schemeClr val="bg1"/>
                </a:solidFill>
                <a:latin typeface="+mn-lt"/>
                <a:cs typeface="Arial" panose="020B0604020202020204" pitchFamily="34" charset="0"/>
              </a:rPr>
              <a:t>    </a:t>
            </a:r>
            <a:endParaRPr lang="en-US" dirty="0">
              <a:solidFill>
                <a:schemeClr val="bg1"/>
              </a:solidFill>
              <a:latin typeface="+mn-lt"/>
              <a:cs typeface="Arial" panose="020B0604020202020204" pitchFamily="34" charset="0"/>
            </a:endParaRPr>
          </a:p>
          <a:p>
            <a:pPr lvl="1"/>
            <a:r>
              <a:rPr lang="en-US" dirty="0">
                <a:solidFill>
                  <a:schemeClr val="bg1"/>
                </a:solidFill>
                <a:latin typeface="+mn-lt"/>
                <a:cs typeface="Arial" panose="020B0604020202020204" pitchFamily="34" charset="0"/>
              </a:rPr>
              <a:t> </a:t>
            </a:r>
            <a:endParaRPr lang="en-US" baseline="0" dirty="0">
              <a:solidFill>
                <a:schemeClr val="bg1"/>
              </a:solidFill>
              <a:latin typeface="+mn-lt"/>
              <a:cs typeface="Arial" panose="020B0604020202020204" pitchFamily="34" charset="0"/>
            </a:endParaRPr>
          </a:p>
          <a:p>
            <a:endParaRPr lang="en-US" dirty="0">
              <a:solidFill>
                <a:schemeClr val="bg1"/>
              </a:solidFill>
              <a:latin typeface="+mn-lt"/>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91</a:t>
            </a:fld>
            <a:endParaRPr lang="en-US" dirty="0"/>
          </a:p>
        </p:txBody>
      </p:sp>
    </p:spTree>
    <p:extLst>
      <p:ext uri="{BB962C8B-B14F-4D97-AF65-F5344CB8AC3E}">
        <p14:creationId xmlns:p14="http://schemas.microsoft.com/office/powerpoint/2010/main" val="81057150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a:t>Some supplements and herbal products should be definitely avoided as being:</a:t>
            </a:r>
          </a:p>
          <a:p>
            <a:r>
              <a:rPr lang="en-US" dirty="0"/>
              <a:t> </a:t>
            </a:r>
          </a:p>
          <a:p>
            <a:pPr marL="173336" indent="-173336">
              <a:buFont typeface="Arial" panose="020B0604020202020204" pitchFamily="34" charset="0"/>
              <a:buChar char="•"/>
            </a:pPr>
            <a:r>
              <a:rPr lang="en-US" dirty="0"/>
              <a:t>Definitely hazardous due to documented organ failure and known carcinogenic properties; or</a:t>
            </a:r>
          </a:p>
          <a:p>
            <a:r>
              <a:rPr lang="en-US" dirty="0"/>
              <a:t> </a:t>
            </a:r>
          </a:p>
          <a:p>
            <a:pPr marL="173336" indent="-173336">
              <a:buFont typeface="Arial" panose="020B0604020202020204" pitchFamily="34" charset="0"/>
              <a:buChar char="•"/>
            </a:pPr>
            <a:r>
              <a:rPr lang="en-US" dirty="0"/>
              <a:t>Very likely hazardous because they have been banned in other countries, have a FDA warning, or have published studies with documented adverse effects; or</a:t>
            </a:r>
          </a:p>
          <a:p>
            <a:r>
              <a:rPr lang="en-US" dirty="0"/>
              <a:t> </a:t>
            </a:r>
          </a:p>
          <a:p>
            <a:pPr marL="173336" indent="-173336">
              <a:buFont typeface="Arial" panose="020B0604020202020204" pitchFamily="34" charset="0"/>
              <a:buChar char="•"/>
            </a:pPr>
            <a:r>
              <a:rPr lang="en-US" dirty="0"/>
              <a:t>Possibly/probably hazardous with significant adverse events reported.</a:t>
            </a:r>
          </a:p>
          <a:p>
            <a:pPr marL="173336" indent="-173336">
              <a:buFont typeface="Arial" panose="020B0604020202020204" pitchFamily="34" charset="0"/>
              <a:buChar char="•"/>
            </a:pPr>
            <a:endParaRPr lang="en-US" dirty="0"/>
          </a:p>
          <a:p>
            <a:pPr lvl="1"/>
            <a:r>
              <a:rPr lang="en-US" dirty="0"/>
              <a:t>[For example, definitely hazardous products include aristolochic acid.    Very likely hazardous products include comfrey, androstenedione, chaparral, germander, and kava.  Possibly/probably hazardous products include bitter orange, organ/glandular extracts, lobelia, pennyroyal oil, skullcap, and yohimbe.</a:t>
            </a:r>
          </a:p>
          <a:p>
            <a:pPr lvl="1"/>
            <a:r>
              <a:rPr lang="en-US" dirty="0"/>
              <a:t> </a:t>
            </a:r>
          </a:p>
          <a:p>
            <a:pPr lvl="1"/>
            <a:r>
              <a:rPr lang="en-US" dirty="0"/>
              <a:t>For example, any contribution of ginkgo biloba to healthy memory function and mental alertness can be overwhelmed by its unexpected impact on the blood clotting process. There have been several reports of brain hemorrhage in ginko biloba users who were concurrently using blood thinners.  The blood clot issue is not usually part of the remedy's advertisements, label content, or store clerk's knowledge base.]</a:t>
            </a:r>
          </a:p>
          <a:p>
            <a:r>
              <a:rPr lang="en-US" dirty="0"/>
              <a:t> </a:t>
            </a:r>
          </a:p>
          <a:p>
            <a:r>
              <a:rPr lang="en-US" dirty="0"/>
              <a:t>In some cases, an otherwise useful and respected supplement or remedy can cause unsuspected problems if it works dangerously against a prescription medication you are already taking.</a:t>
            </a:r>
          </a:p>
          <a:p>
            <a:r>
              <a:rPr lang="en-US" dirty="0"/>
              <a:t> </a:t>
            </a:r>
          </a:p>
          <a:p>
            <a:r>
              <a:rPr lang="en-US" dirty="0"/>
              <a:t>As previously described, some imported so-called "natural" products found in legitimate U.S. stores (particularly products coming from Asian and Eastern European countries) have been discovered to be illegally laced with synthetic Federally controlled substances or chemicals.  For example, sometimes prescription tranquilizers are found in Asian OTC “natural” products sold for anxiety or stress relief.   </a:t>
            </a:r>
          </a:p>
          <a:p>
            <a:endParaRPr lang="en-US" dirty="0"/>
          </a:p>
          <a:p>
            <a:r>
              <a:rPr lang="en-US" dirty="0"/>
              <a:t>Again, just because an herbal product is sold in this country does not automatically make it legal or medically safe.</a:t>
            </a:r>
          </a:p>
          <a:p>
            <a:r>
              <a:rPr lang="en-US" dirty="0"/>
              <a:t> </a:t>
            </a:r>
          </a:p>
        </p:txBody>
      </p:sp>
      <p:sp>
        <p:nvSpPr>
          <p:cNvPr id="4" name="Slide Number Placeholder 3"/>
          <p:cNvSpPr>
            <a:spLocks noGrp="1"/>
          </p:cNvSpPr>
          <p:nvPr>
            <p:ph type="sldNum" sz="quarter" idx="10"/>
          </p:nvPr>
        </p:nvSpPr>
        <p:spPr/>
        <p:txBody>
          <a:bodyPr/>
          <a:lstStyle/>
          <a:p>
            <a:fld id="{7B8E01FD-62BB-4B2C-AFCF-21ACFDA91745}" type="slidenum">
              <a:rPr lang="en-US" smtClean="0"/>
              <a:t>92</a:t>
            </a:fld>
            <a:endParaRPr lang="en-US" dirty="0"/>
          </a:p>
        </p:txBody>
      </p:sp>
    </p:spTree>
    <p:extLst>
      <p:ext uri="{BB962C8B-B14F-4D97-AF65-F5344CB8AC3E}">
        <p14:creationId xmlns:p14="http://schemas.microsoft.com/office/powerpoint/2010/main" val="60525026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module, we are going to expand on some of the</a:t>
            </a:r>
            <a:r>
              <a:rPr lang="en-US" baseline="0" dirty="0"/>
              <a:t> issues of concern about using internet and mail order pharmacies.</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93</a:t>
            </a:fld>
            <a:endParaRPr lang="en-US" dirty="0"/>
          </a:p>
        </p:txBody>
      </p:sp>
    </p:spTree>
    <p:extLst>
      <p:ext uri="{BB962C8B-B14F-4D97-AF65-F5344CB8AC3E}">
        <p14:creationId xmlns:p14="http://schemas.microsoft.com/office/powerpoint/2010/main" val="36628620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Arial" panose="020B0604020202020204" pitchFamily="34" charset="0"/>
              </a:rPr>
              <a:t>So why the concern about the number of medications we take?</a:t>
            </a:r>
            <a:r>
              <a:rPr lang="en-US" baseline="0" dirty="0">
                <a:latin typeface="+mn-lt"/>
                <a:cs typeface="Arial" panose="020B0604020202020204" pitchFamily="34" charset="0"/>
              </a:rPr>
              <a:t>  When we take so many drugs, whether Rx or OTC, how often do we educate ourselves on how the drugs we are taking work with each other?   </a:t>
            </a:r>
          </a:p>
          <a:p>
            <a:endParaRPr lang="en-US" baseline="0" dirty="0">
              <a:latin typeface="+mn-lt"/>
              <a:cs typeface="Arial" panose="020B0604020202020204" pitchFamily="34" charset="0"/>
            </a:endParaRPr>
          </a:p>
          <a:p>
            <a:r>
              <a:rPr lang="en-US" baseline="0" dirty="0">
                <a:latin typeface="+mn-lt"/>
                <a:cs typeface="Arial" panose="020B0604020202020204" pitchFamily="34" charset="0"/>
              </a:rPr>
              <a:t>In addition, we don’t always make perfect or thoughtful choices when it comes to taking the drugs which been Rx’d for us.    Many of us will recognize ourselves in the numbers on this slide.</a:t>
            </a:r>
          </a:p>
          <a:p>
            <a:endParaRPr lang="en-US" baseline="0" dirty="0">
              <a:latin typeface="+mn-lt"/>
              <a:cs typeface="Arial" panose="020B0604020202020204" pitchFamily="34" charset="0"/>
            </a:endParaRPr>
          </a:p>
          <a:p>
            <a:r>
              <a:rPr lang="en-US" baseline="0" dirty="0">
                <a:latin typeface="+mn-lt"/>
                <a:cs typeface="Arial" panose="020B0604020202020204" pitchFamily="34" charset="0"/>
              </a:rPr>
              <a:t>This data comes from the National Community Pharmacists Association based on a telephone survey they had conducted in 2006.  </a:t>
            </a:r>
            <a:endParaRPr lang="en-US"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7B8E01FD-62BB-4B2C-AFCF-21ACFDA91745}" type="slidenum">
              <a:rPr lang="en-US" smtClean="0"/>
              <a:t>9</a:t>
            </a:fld>
            <a:endParaRPr lang="en-US" dirty="0"/>
          </a:p>
        </p:txBody>
      </p:sp>
    </p:spTree>
    <p:extLst>
      <p:ext uri="{BB962C8B-B14F-4D97-AF65-F5344CB8AC3E}">
        <p14:creationId xmlns:p14="http://schemas.microsoft.com/office/powerpoint/2010/main" val="157431574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safety-critical employee, you are free to obtain prescription medications from any legal source, including from an internet or mail order pharmacy.  However, there can be also be significant risks if you search on the internet, accept an internet solicitation, or ask a friend about an alternative pharmacy which offers cheaper prescriptions.  Saving out-of-pocket money on costly prescriptions can be important to a family budget, but it needs to be weighed against protecting the health of you and your family.</a:t>
            </a:r>
          </a:p>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94</a:t>
            </a:fld>
            <a:endParaRPr lang="en-US" dirty="0"/>
          </a:p>
        </p:txBody>
      </p:sp>
    </p:spTree>
    <p:extLst>
      <p:ext uri="{BB962C8B-B14F-4D97-AF65-F5344CB8AC3E}">
        <p14:creationId xmlns:p14="http://schemas.microsoft.com/office/powerpoint/2010/main" val="323903300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However, many of these internet and mail order “pharmacies” are not located in the U.S. and are not subject to any U.S. laws or oversight.  They are often not regulated in the countries in which they are located.  Most importantly, a number of these vendors are dispensing counterfeit medication or legitimate medication manufactured in countries with a lesser standard of quality control.  </a:t>
            </a:r>
          </a:p>
          <a:p>
            <a:pPr defTabSz="924458">
              <a:defRPr/>
            </a:pPr>
            <a:endParaRPr lang="en-US" dirty="0"/>
          </a:p>
          <a:p>
            <a:pPr defTabSz="924458">
              <a:defRPr/>
            </a:pPr>
            <a:r>
              <a:rPr lang="en-US" dirty="0"/>
              <a:t>As soon as the U.S. or other countries attempt to close down an illicit operator, the service will disappear and then reappear using a different name.  They still are selling the same unsafe and unregulated versions of prescription drugs.</a:t>
            </a:r>
          </a:p>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95</a:t>
            </a:fld>
            <a:endParaRPr lang="en-US" dirty="0"/>
          </a:p>
        </p:txBody>
      </p:sp>
    </p:spTree>
    <p:extLst>
      <p:ext uri="{BB962C8B-B14F-4D97-AF65-F5344CB8AC3E}">
        <p14:creationId xmlns:p14="http://schemas.microsoft.com/office/powerpoint/2010/main" val="357870545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some of these pharmacies can possibly be legitimate.  Be</a:t>
            </a:r>
            <a:r>
              <a:rPr lang="en-US" baseline="0" dirty="0"/>
              <a:t> </a:t>
            </a:r>
            <a:r>
              <a:rPr lang="en-US" dirty="0"/>
              <a:t>confident that the one you have</a:t>
            </a:r>
            <a:r>
              <a:rPr lang="en-US" baseline="0" dirty="0"/>
              <a:t> selected will provide you medication that meets the standards of a pharmacy licensed and operating in the U.S., and does not provide you with counterfeit or substandard medication. </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96</a:t>
            </a:fld>
            <a:endParaRPr lang="en-US" dirty="0"/>
          </a:p>
        </p:txBody>
      </p:sp>
    </p:spTree>
    <p:extLst>
      <p:ext uri="{BB962C8B-B14F-4D97-AF65-F5344CB8AC3E}">
        <p14:creationId xmlns:p14="http://schemas.microsoft.com/office/powerpoint/2010/main" val="41440821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should only obtain medication from one of these legitimate internet or mail order pharmacy sources if you already have a prescription for that medication from a medical practitioner (doctor or dentist) with whom you have had a previous or on-going doctor-patient relationship.</a:t>
            </a:r>
          </a:p>
          <a:p>
            <a:r>
              <a:rPr lang="en-US" dirty="0"/>
              <a:t> </a:t>
            </a:r>
          </a:p>
          <a:p>
            <a:pPr defTabSz="924458">
              <a:defRPr/>
            </a:pPr>
            <a:r>
              <a:rPr lang="en-US" dirty="0"/>
              <a:t>Soliciting and obtaining a drug by completing an online questionnaire, and having a prescription approved by a doctor you will never meet in person, would be a medically dangerous practice.  If you test positive on a required Federal test for a drug obtained in such a manner, the Medical Review Officer (MRO) will not accept your choice as a legitimate medical explanation.</a:t>
            </a:r>
          </a:p>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97</a:t>
            </a:fld>
            <a:endParaRPr lang="en-US" dirty="0"/>
          </a:p>
        </p:txBody>
      </p:sp>
    </p:spTree>
    <p:extLst>
      <p:ext uri="{BB962C8B-B14F-4D97-AF65-F5344CB8AC3E}">
        <p14:creationId xmlns:p14="http://schemas.microsoft.com/office/powerpoint/2010/main" val="211048653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In order for doctor-patient relationship to exist, you must:</a:t>
            </a:r>
            <a:r>
              <a:rPr lang="en-US" dirty="0">
                <a:effectLst/>
              </a:rPr>
              <a:t> </a:t>
            </a:r>
            <a:r>
              <a:rPr lang="en-US" dirty="0"/>
              <a:t> </a:t>
            </a:r>
          </a:p>
          <a:p>
            <a:endParaRPr lang="en-US" dirty="0"/>
          </a:p>
          <a:p>
            <a:pPr marL="173336" indent="-173336">
              <a:buFont typeface="Arial" panose="020B0604020202020204" pitchFamily="34" charset="0"/>
              <a:buChar char="•"/>
            </a:pPr>
            <a:r>
              <a:rPr lang="en-US" dirty="0"/>
              <a:t>Have a legitimate diagnosed medical complaint.</a:t>
            </a:r>
          </a:p>
          <a:p>
            <a:r>
              <a:rPr lang="en-US" dirty="0"/>
              <a:t> </a:t>
            </a:r>
          </a:p>
          <a:p>
            <a:pPr marL="173336" indent="-173336">
              <a:buFont typeface="Arial" panose="020B0604020202020204" pitchFamily="34" charset="0"/>
              <a:buChar char="•"/>
            </a:pPr>
            <a:r>
              <a:rPr lang="en-US" dirty="0"/>
              <a:t>Have been previously seen by this licensed practitioner face-to-face one or more times, and when appropriate, had a medical history taken and a physical examination conducted. A doctor-patient relationship also exists with a practitioner covering for an unavailable doctor of record in an emergency situation.</a:t>
            </a:r>
          </a:p>
          <a:p>
            <a:r>
              <a:rPr lang="en-US" dirty="0"/>
              <a:t>	</a:t>
            </a:r>
          </a:p>
          <a:p>
            <a:pPr marL="173336" indent="-173336">
              <a:buFont typeface="Arial" panose="020B0604020202020204" pitchFamily="34" charset="0"/>
              <a:buChar char="•"/>
            </a:pPr>
            <a:r>
              <a:rPr lang="en-US" dirty="0"/>
              <a:t>Have a clear link between the medical complaint and the prescribed medication.</a:t>
            </a:r>
          </a:p>
          <a:p>
            <a:pPr marL="173336" indent="-173336">
              <a:buFont typeface="Arial" panose="020B0604020202020204" pitchFamily="34" charset="0"/>
              <a:buChar char="•"/>
            </a:pPr>
            <a:endParaRPr lang="en-US" dirty="0"/>
          </a:p>
          <a:p>
            <a:pPr defTabSz="924458">
              <a:defRPr/>
            </a:pPr>
            <a:r>
              <a:rPr lang="en-US" dirty="0"/>
              <a:t>When you live very remotely and there are no HCPs working within a reasonable commute, telemedicine, where there is ordinarily either significant visual or verbal communication between you and the doctor, could be acceptable.</a:t>
            </a:r>
          </a:p>
          <a:p>
            <a:endParaRPr lang="en-US" dirty="0"/>
          </a:p>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98</a:t>
            </a:fld>
            <a:endParaRPr lang="en-US" dirty="0"/>
          </a:p>
        </p:txBody>
      </p:sp>
    </p:spTree>
    <p:extLst>
      <p:ext uri="{BB962C8B-B14F-4D97-AF65-F5344CB8AC3E}">
        <p14:creationId xmlns:p14="http://schemas.microsoft.com/office/powerpoint/2010/main" val="416311465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this module, we are going to briefly discuss concerns about obtaining medication in a foreign country and bringing it back into the U.S.</a:t>
            </a:r>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99</a:t>
            </a:fld>
            <a:endParaRPr lang="en-US" dirty="0"/>
          </a:p>
        </p:txBody>
      </p:sp>
    </p:spTree>
    <p:extLst>
      <p:ext uri="{BB962C8B-B14F-4D97-AF65-F5344CB8AC3E}">
        <p14:creationId xmlns:p14="http://schemas.microsoft.com/office/powerpoint/2010/main" val="168943853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As a safety-critical employee, you may not use a prescription drug or controlled substance from a source outside this country unless it has been legitimately prescribed by a licensed and qualified medical practitioner, was legally brought into this country, and is a medication that is accepted by your Medical Department.</a:t>
            </a:r>
          </a:p>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100</a:t>
            </a:fld>
            <a:endParaRPr lang="en-US" dirty="0"/>
          </a:p>
        </p:txBody>
      </p:sp>
    </p:spTree>
    <p:extLst>
      <p:ext uri="{BB962C8B-B14F-4D97-AF65-F5344CB8AC3E}">
        <p14:creationId xmlns:p14="http://schemas.microsoft.com/office/powerpoint/2010/main" val="327275888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effectLst/>
              </a:rPr>
              <a:t>When you are being prescribed a medication, your Health Care Practitioner (HCP) often neglects to discuss (and you often neglect to ask) about all of the potential side effects or possible adverse reactions  and how they may affect you on the job.  This becomes especially important if you perform job duties that require judgment, alertness, and/or physical capability.</a:t>
            </a:r>
          </a:p>
          <a:p>
            <a:endParaRPr lang="en-US" baseline="0" dirty="0">
              <a:effectLst/>
            </a:endParaRPr>
          </a:p>
          <a:p>
            <a:r>
              <a:rPr lang="en-US" baseline="0" dirty="0">
                <a:effectLst/>
              </a:rPr>
              <a:t>If you are not offered any information by your HCP about the prescription medication you are about to receive, you really need to ask.   Although your pharmacist (and the package insert which comes with your medication) can provide much helpful information about the medication, it is your HCP who knows you and your medical issues best.  </a:t>
            </a:r>
          </a:p>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103</a:t>
            </a:fld>
            <a:endParaRPr lang="en-US" dirty="0"/>
          </a:p>
        </p:txBody>
      </p:sp>
    </p:spTree>
    <p:extLst>
      <p:ext uri="{BB962C8B-B14F-4D97-AF65-F5344CB8AC3E}">
        <p14:creationId xmlns:p14="http://schemas.microsoft.com/office/powerpoint/2010/main" val="89353835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HCPs have the obligation</a:t>
            </a:r>
            <a:r>
              <a:rPr lang="en-US" baseline="0" dirty="0">
                <a:effectLst/>
              </a:rPr>
              <a:t> </a:t>
            </a:r>
            <a:r>
              <a:rPr lang="en-US" dirty="0">
                <a:effectLst/>
              </a:rPr>
              <a:t>to communicate in a timely manner adequate information </a:t>
            </a:r>
            <a:r>
              <a:rPr lang="en-US" baseline="0" dirty="0">
                <a:effectLst/>
              </a:rPr>
              <a:t>about what they think is wrong with you, including any </a:t>
            </a:r>
            <a:r>
              <a:rPr lang="en-US" dirty="0">
                <a:effectLst/>
              </a:rPr>
              <a:t>warnings or worries they might have.  Again,</a:t>
            </a:r>
            <a:r>
              <a:rPr lang="en-US" baseline="0" dirty="0">
                <a:effectLst/>
              </a:rPr>
              <a:t> a</a:t>
            </a:r>
            <a:r>
              <a:rPr lang="en-US" dirty="0">
                <a:effectLst/>
              </a:rPr>
              <a:t> HCP also has a duty to inform</a:t>
            </a:r>
            <a:r>
              <a:rPr lang="en-US" baseline="0" dirty="0">
                <a:effectLst/>
              </a:rPr>
              <a:t> you</a:t>
            </a:r>
            <a:r>
              <a:rPr lang="en-US" dirty="0">
                <a:effectLst/>
              </a:rPr>
              <a:t> of the risks and dangers associated with medications prescribed, and of the reasonable risks in all</a:t>
            </a:r>
            <a:r>
              <a:rPr lang="en-US" baseline="0" dirty="0">
                <a:effectLst/>
              </a:rPr>
              <a:t> proposed </a:t>
            </a:r>
            <a:r>
              <a:rPr lang="en-US" dirty="0">
                <a:effectLst/>
              </a:rPr>
              <a:t>courses of treatment.</a:t>
            </a:r>
          </a:p>
          <a:p>
            <a:endParaRPr lang="en-US" dirty="0">
              <a:effectLst/>
            </a:endParaRPr>
          </a:p>
          <a:p>
            <a:r>
              <a:rPr lang="en-US" dirty="0">
                <a:effectLst/>
              </a:rPr>
              <a:t>Further, a HCP should</a:t>
            </a:r>
            <a:r>
              <a:rPr lang="en-US" baseline="0" dirty="0">
                <a:effectLst/>
              </a:rPr>
              <a:t> </a:t>
            </a:r>
            <a:r>
              <a:rPr lang="en-US" dirty="0">
                <a:effectLst/>
              </a:rPr>
              <a:t>disclose information to you regarding possible consequences of your treatment that might have an adverse</a:t>
            </a:r>
            <a:r>
              <a:rPr lang="en-US" baseline="0" dirty="0">
                <a:effectLst/>
              </a:rPr>
              <a:t> </a:t>
            </a:r>
            <a:r>
              <a:rPr lang="en-US" dirty="0">
                <a:effectLst/>
              </a:rPr>
              <a:t>impact on the health, welfare, or safety of others. For example, if a medication is prescribed that causes drowsiness, a HCP should disclose that possibility because it is foreseeable that others could be injured if you</a:t>
            </a:r>
            <a:r>
              <a:rPr lang="en-US" baseline="0" dirty="0">
                <a:effectLst/>
              </a:rPr>
              <a:t> </a:t>
            </a:r>
            <a:r>
              <a:rPr lang="en-US" dirty="0">
                <a:effectLst/>
              </a:rPr>
              <a:t>were to operate heavy machinery or drive a vehicle under the influence of the medication.</a:t>
            </a:r>
          </a:p>
          <a:p>
            <a:endParaRPr lang="en-US" dirty="0">
              <a:effectLst/>
            </a:endParaRPr>
          </a:p>
          <a:p>
            <a:r>
              <a:rPr lang="en-US" baseline="0" dirty="0">
                <a:effectLst/>
              </a:rPr>
              <a:t>Most HCPs should be happy that you are interested enough in your own treatment to ask about what you should expect from taking the medications they are prescribing.  However, if your HCP is unwilling or unable to spend time with you talking about your prescription, they may not be the best choice to protect your health and safety.</a:t>
            </a:r>
            <a:endParaRPr lang="en-US" dirty="0">
              <a:effectLst/>
            </a:endParaRPr>
          </a:p>
          <a:p>
            <a:endParaRPr lang="en-US" dirty="0">
              <a:effectLst/>
            </a:endParaRPr>
          </a:p>
          <a:p>
            <a:endParaRPr lang="en-US" baseline="0" dirty="0">
              <a:effectLst/>
            </a:endParaRPr>
          </a:p>
          <a:p>
            <a:endParaRPr lang="en-US" dirty="0">
              <a:effectLst/>
            </a:endParaRPr>
          </a:p>
          <a:p>
            <a:endParaRPr lang="en-US" dirty="0"/>
          </a:p>
        </p:txBody>
      </p:sp>
      <p:sp>
        <p:nvSpPr>
          <p:cNvPr id="4" name="Slide Number Placeholder 3"/>
          <p:cNvSpPr>
            <a:spLocks noGrp="1"/>
          </p:cNvSpPr>
          <p:nvPr>
            <p:ph type="sldNum" sz="quarter" idx="10"/>
          </p:nvPr>
        </p:nvSpPr>
        <p:spPr/>
        <p:txBody>
          <a:bodyPr/>
          <a:lstStyle/>
          <a:p>
            <a:fld id="{7B8E01FD-62BB-4B2C-AFCF-21ACFDA91745}" type="slidenum">
              <a:rPr lang="en-US" smtClean="0"/>
              <a:t>104</a:t>
            </a:fld>
            <a:endParaRPr lang="en-US" dirty="0"/>
          </a:p>
        </p:txBody>
      </p:sp>
    </p:spTree>
    <p:extLst>
      <p:ext uri="{BB962C8B-B14F-4D97-AF65-F5344CB8AC3E}">
        <p14:creationId xmlns:p14="http://schemas.microsoft.com/office/powerpoint/2010/main" val="188169623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lvl="0"/>
            <a:r>
              <a:rPr lang="en-US" sz="3600" dirty="0"/>
              <a:t>Not all of the</a:t>
            </a:r>
            <a:r>
              <a:rPr lang="en-US" sz="3600" baseline="0" dirty="0"/>
              <a:t> following</a:t>
            </a:r>
            <a:r>
              <a:rPr lang="en-US" sz="3600" dirty="0"/>
              <a:t> questions may fit your particular circumstance, but </a:t>
            </a:r>
            <a:r>
              <a:rPr lang="en-US" sz="3600" dirty="0">
                <a:solidFill>
                  <a:srgbClr val="FFC000"/>
                </a:solidFill>
              </a:rPr>
              <a:t>each topic is relevant</a:t>
            </a:r>
            <a:r>
              <a:rPr lang="en-US" sz="3600" dirty="0"/>
              <a:t> when</a:t>
            </a:r>
            <a:r>
              <a:rPr lang="en-US" sz="3600" baseline="0" dirty="0"/>
              <a:t> </a:t>
            </a:r>
            <a:r>
              <a:rPr lang="en-US" sz="3600" dirty="0"/>
              <a:t>you are prescribed anything that is to be put into your body.  The</a:t>
            </a:r>
            <a:r>
              <a:rPr lang="en-US" sz="3600" baseline="0" dirty="0"/>
              <a:t> questions offered here are intended to highlight areas that are important to your health and welfare, but your actual discussion with your HCP should be best in your own words.</a:t>
            </a:r>
            <a:endParaRPr lang="en-US" sz="3600" dirty="0"/>
          </a:p>
        </p:txBody>
      </p:sp>
      <p:sp>
        <p:nvSpPr>
          <p:cNvPr id="4" name="Slide Number Placeholder 3"/>
          <p:cNvSpPr>
            <a:spLocks noGrp="1"/>
          </p:cNvSpPr>
          <p:nvPr>
            <p:ph type="sldNum" sz="quarter" idx="10"/>
          </p:nvPr>
        </p:nvSpPr>
        <p:spPr/>
        <p:txBody>
          <a:bodyPr/>
          <a:lstStyle/>
          <a:p>
            <a:fld id="{7B8E01FD-62BB-4B2C-AFCF-21ACFDA91745}" type="slidenum">
              <a:rPr lang="en-US" smtClean="0"/>
              <a:t>105</a:t>
            </a:fld>
            <a:endParaRPr lang="en-US" dirty="0"/>
          </a:p>
        </p:txBody>
      </p:sp>
    </p:spTree>
    <p:extLst>
      <p:ext uri="{BB962C8B-B14F-4D97-AF65-F5344CB8AC3E}">
        <p14:creationId xmlns:p14="http://schemas.microsoft.com/office/powerpoint/2010/main" val="4259869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a:t>click to…</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722313" y="1905000"/>
            <a:ext cx="8040688" cy="2209800"/>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6"/>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a:t>Click to edit Master title style</a:t>
            </a:r>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75"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0250" y="762000"/>
            <a:ext cx="7681913" cy="3276600"/>
          </a:xfrm>
        </p:spPr>
        <p:txBody>
          <a:bodyPr/>
          <a:lstStyle/>
          <a:p>
            <a:pPr algn="ctr"/>
            <a:r>
              <a:rPr lang="en-US" sz="4800" dirty="0"/>
              <a:t>The Use of Prescription Medications, Over-The-Counter Drugs, Dietary Supplements, and Herbal Remedies by Safety Critical Rail Employees</a:t>
            </a:r>
          </a:p>
        </p:txBody>
      </p:sp>
      <p:sp>
        <p:nvSpPr>
          <p:cNvPr id="3" name="Subtitle 2"/>
          <p:cNvSpPr>
            <a:spLocks noGrp="1"/>
          </p:cNvSpPr>
          <p:nvPr>
            <p:ph type="subTitle" idx="1"/>
          </p:nvPr>
        </p:nvSpPr>
        <p:spPr>
          <a:xfrm>
            <a:off x="730249" y="4495800"/>
            <a:ext cx="7681913" cy="1447800"/>
          </a:xfrm>
        </p:spPr>
        <p:txBody>
          <a:bodyPr>
            <a:normAutofit/>
          </a:bodyPr>
          <a:lstStyle/>
          <a:p>
            <a:r>
              <a:rPr lang="en-US" dirty="0"/>
              <a:t>Name</a:t>
            </a:r>
          </a:p>
          <a:p>
            <a:r>
              <a:rPr lang="en-US" dirty="0"/>
              <a:t>Title</a:t>
            </a:r>
          </a:p>
          <a:p>
            <a:r>
              <a:rPr lang="en-US" dirty="0"/>
              <a:t>Company Name</a:t>
            </a: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Introduction -- continued</a:t>
            </a:r>
          </a:p>
        </p:txBody>
      </p:sp>
      <p:sp>
        <p:nvSpPr>
          <p:cNvPr id="3" name="Text Placeholder 2"/>
          <p:cNvSpPr>
            <a:spLocks noGrp="1"/>
          </p:cNvSpPr>
          <p:nvPr>
            <p:ph type="body" sz="quarter" idx="10"/>
          </p:nvPr>
        </p:nvSpPr>
        <p:spPr>
          <a:xfrm>
            <a:off x="381000" y="2286000"/>
            <a:ext cx="8382000" cy="1538883"/>
          </a:xfrm>
        </p:spPr>
        <p:txBody>
          <a:bodyPr/>
          <a:lstStyle/>
          <a:p>
            <a:r>
              <a:rPr lang="en-US" sz="3600" dirty="0">
                <a:solidFill>
                  <a:srgbClr val="FFFF00"/>
                </a:solidFill>
              </a:rPr>
              <a:t>Painkiller use </a:t>
            </a:r>
            <a:r>
              <a:rPr lang="en-US" sz="3600" dirty="0"/>
              <a:t>has increased </a:t>
            </a:r>
            <a:r>
              <a:rPr lang="en-US" sz="3600" dirty="0">
                <a:solidFill>
                  <a:srgbClr val="FFFF00"/>
                </a:solidFill>
              </a:rPr>
              <a:t>600%</a:t>
            </a:r>
            <a:r>
              <a:rPr lang="en-US" sz="3600" dirty="0"/>
              <a:t> in last 20 years (CDC, 2012)</a:t>
            </a:r>
          </a:p>
          <a:p>
            <a:pPr marL="0" indent="0">
              <a:buNone/>
            </a:pPr>
            <a:endParaRPr lang="en-US" dirty="0"/>
          </a:p>
        </p:txBody>
      </p:sp>
    </p:spTree>
    <p:extLst>
      <p:ext uri="{BB962C8B-B14F-4D97-AF65-F5344CB8AC3E}">
        <p14:creationId xmlns:p14="http://schemas.microsoft.com/office/powerpoint/2010/main" val="3979581795"/>
      </p:ext>
    </p:extLst>
  </p:cSld>
  <p:clrMapOvr>
    <a:masterClrMapping/>
  </p:clrMapOvr>
  <p:transition>
    <p:fade/>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Medications From Outside the U.S.</a:t>
            </a:r>
          </a:p>
        </p:txBody>
      </p:sp>
      <p:sp>
        <p:nvSpPr>
          <p:cNvPr id="3" name="Text Placeholder 2"/>
          <p:cNvSpPr>
            <a:spLocks noGrp="1"/>
          </p:cNvSpPr>
          <p:nvPr>
            <p:ph type="body" sz="quarter" idx="10"/>
          </p:nvPr>
        </p:nvSpPr>
        <p:spPr>
          <a:xfrm>
            <a:off x="381000" y="1371600"/>
            <a:ext cx="8382000" cy="5109091"/>
          </a:xfrm>
        </p:spPr>
        <p:txBody>
          <a:bodyPr/>
          <a:lstStyle/>
          <a:p>
            <a:r>
              <a:rPr lang="en-US" sz="4000" dirty="0"/>
              <a:t>In most cases, medication obtained outside of the U.S. </a:t>
            </a:r>
            <a:r>
              <a:rPr lang="en-US" sz="4000" dirty="0">
                <a:solidFill>
                  <a:srgbClr val="FFFF00"/>
                </a:solidFill>
              </a:rPr>
              <a:t>is not going to be an acceptable reason</a:t>
            </a:r>
            <a:r>
              <a:rPr lang="en-US" sz="4000" dirty="0"/>
              <a:t> for a positive Federal drug test</a:t>
            </a:r>
          </a:p>
          <a:p>
            <a:pPr marL="0" indent="0">
              <a:lnSpc>
                <a:spcPct val="50000"/>
              </a:lnSpc>
              <a:spcBef>
                <a:spcPts val="0"/>
              </a:spcBef>
              <a:buNone/>
            </a:pPr>
            <a:endParaRPr lang="en-US" sz="4000" dirty="0"/>
          </a:p>
          <a:p>
            <a:pPr lvl="1"/>
            <a:r>
              <a:rPr lang="en-US" sz="4000" dirty="0"/>
              <a:t>Prescribed by your U.S. HCP?</a:t>
            </a:r>
          </a:p>
          <a:p>
            <a:pPr lvl="1"/>
            <a:r>
              <a:rPr lang="en-US" sz="4000" dirty="0"/>
              <a:t>Legally brought into this country?</a:t>
            </a:r>
          </a:p>
          <a:p>
            <a:pPr lvl="1"/>
            <a:r>
              <a:rPr lang="en-US" sz="4000" dirty="0"/>
              <a:t>Accepted by your Medical Department?</a:t>
            </a:r>
          </a:p>
        </p:txBody>
      </p:sp>
    </p:spTree>
    <p:extLst>
      <p:ext uri="{BB962C8B-B14F-4D97-AF65-F5344CB8AC3E}">
        <p14:creationId xmlns:p14="http://schemas.microsoft.com/office/powerpoint/2010/main" val="1961457288"/>
      </p:ext>
    </p:extLst>
  </p:cSld>
  <p:clrMapOvr>
    <a:masterClrMapping/>
  </p:clrMapOvr>
  <p:transition>
    <p:fad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1411552"/>
            <a:ext cx="8382000" cy="3988784"/>
          </a:xfrm>
        </p:spPr>
        <p:txBody>
          <a:bodyPr/>
          <a:lstStyle/>
          <a:p>
            <a:pPr marL="0" indent="0" algn="ctr">
              <a:buNone/>
            </a:pPr>
            <a:r>
              <a:rPr lang="en-US" sz="4800" dirty="0"/>
              <a:t>Module 14</a:t>
            </a:r>
          </a:p>
          <a:p>
            <a:pPr marL="0" indent="0" algn="ctr">
              <a:lnSpc>
                <a:spcPct val="50000"/>
              </a:lnSpc>
              <a:spcBef>
                <a:spcPts val="0"/>
              </a:spcBef>
              <a:buNone/>
            </a:pPr>
            <a:endParaRPr lang="en-US" sz="4800" dirty="0"/>
          </a:p>
          <a:p>
            <a:pPr marL="0" indent="0" algn="ctr">
              <a:buNone/>
            </a:pPr>
            <a:r>
              <a:rPr lang="en-US" sz="4800" dirty="0"/>
              <a:t>What to Ask Your HealthCare Practitioner (HCP) When They Prescribe a Medication For You</a:t>
            </a:r>
          </a:p>
          <a:p>
            <a:pPr marL="0" indent="0" algn="ctr">
              <a:buNone/>
            </a:pPr>
            <a:endParaRPr lang="en-US" sz="4800" dirty="0"/>
          </a:p>
        </p:txBody>
      </p:sp>
    </p:spTree>
    <p:extLst>
      <p:ext uri="{BB962C8B-B14F-4D97-AF65-F5344CB8AC3E}">
        <p14:creationId xmlns:p14="http://schemas.microsoft.com/office/powerpoint/2010/main" val="115046493"/>
      </p:ext>
    </p:extLst>
  </p:cSld>
  <p:clrMapOvr>
    <a:masterClrMapping/>
  </p:clrMapOvr>
  <p:transition>
    <p:fade/>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a:xfrm>
            <a:off x="304800" y="926580"/>
            <a:ext cx="8382000" cy="7041928"/>
          </a:xfrm>
        </p:spPr>
        <p:txBody>
          <a:bodyPr/>
          <a:lstStyle/>
          <a:p>
            <a:r>
              <a:rPr lang="en-US" dirty="0"/>
              <a:t>Assist health-care professionals (HCPs) in developing Rx/OTC medication and treatment plans that take into consideration the employee’s safety-sensitive functions by requiring employees to provide these communication aids to their HCP:</a:t>
            </a:r>
          </a:p>
          <a:p>
            <a:r>
              <a:rPr lang="en-US" b="1" dirty="0"/>
              <a:t>Safety-Sensitive Job Functions. </a:t>
            </a:r>
            <a:r>
              <a:rPr lang="en-US" dirty="0"/>
              <a:t>Job descriptions to inform HCPs about safety-sensitive job duties their patients are required to perform and how they may affect public safety.</a:t>
            </a:r>
          </a:p>
          <a:p>
            <a:r>
              <a:rPr lang="en-US" b="1" dirty="0"/>
              <a:t>Rx/OTC Medication Authorization Forms. </a:t>
            </a:r>
            <a:r>
              <a:rPr lang="en-US" dirty="0"/>
              <a:t>Forms to document the HCP’s determination regarding the employee’s ability to perform safety-sensitive functions while using Rx/OTC medications.</a:t>
            </a:r>
          </a:p>
        </p:txBody>
      </p:sp>
    </p:spTree>
    <p:extLst>
      <p:ext uri="{BB962C8B-B14F-4D97-AF65-F5344CB8AC3E}">
        <p14:creationId xmlns:p14="http://schemas.microsoft.com/office/powerpoint/2010/main" val="52670115"/>
      </p:ext>
    </p:extLst>
  </p:cSld>
  <p:clrMapOvr>
    <a:masterClrMapping/>
  </p:clrMapOvr>
  <p:transition>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382000" cy="914400"/>
          </a:xfrm>
        </p:spPr>
        <p:txBody>
          <a:bodyPr/>
          <a:lstStyle/>
          <a:p>
            <a:r>
              <a:rPr lang="en-US" dirty="0"/>
              <a:t>What to Ask Your Prescribing HCP</a:t>
            </a:r>
          </a:p>
        </p:txBody>
      </p:sp>
      <p:sp>
        <p:nvSpPr>
          <p:cNvPr id="3" name="Text Placeholder 2"/>
          <p:cNvSpPr>
            <a:spLocks noGrp="1"/>
          </p:cNvSpPr>
          <p:nvPr>
            <p:ph type="body" sz="quarter" idx="10"/>
          </p:nvPr>
        </p:nvSpPr>
        <p:spPr>
          <a:xfrm>
            <a:off x="381000" y="1676400"/>
            <a:ext cx="8382000" cy="3200876"/>
          </a:xfrm>
        </p:spPr>
        <p:txBody>
          <a:bodyPr/>
          <a:lstStyle/>
          <a:p>
            <a:r>
              <a:rPr lang="en-US" sz="4000" dirty="0"/>
              <a:t>Very few people take the time to be “counseled” about their new prescriptions (Rx’s) by their HCP or their pharmacist</a:t>
            </a:r>
          </a:p>
          <a:p>
            <a:pPr marL="0" indent="0">
              <a:lnSpc>
                <a:spcPct val="50000"/>
              </a:lnSpc>
              <a:spcBef>
                <a:spcPts val="0"/>
              </a:spcBef>
              <a:buNone/>
            </a:pPr>
            <a:endParaRPr lang="en-US" sz="4000" dirty="0"/>
          </a:p>
          <a:p>
            <a:pPr marL="0" indent="0">
              <a:buNone/>
            </a:pPr>
            <a:endParaRPr lang="en-US" sz="4000" dirty="0"/>
          </a:p>
        </p:txBody>
      </p:sp>
    </p:spTree>
    <p:extLst>
      <p:ext uri="{BB962C8B-B14F-4D97-AF65-F5344CB8AC3E}">
        <p14:creationId xmlns:p14="http://schemas.microsoft.com/office/powerpoint/2010/main" val="4135634048"/>
      </p:ext>
    </p:extLst>
  </p:cSld>
  <p:clrMapOvr>
    <a:masterClrMapping/>
  </p:clrMapOvr>
  <p:transition>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What to Ask Your Prescribing HCP-cont.</a:t>
            </a:r>
          </a:p>
        </p:txBody>
      </p:sp>
      <p:sp>
        <p:nvSpPr>
          <p:cNvPr id="3" name="Text Placeholder 2"/>
          <p:cNvSpPr>
            <a:spLocks noGrp="1"/>
          </p:cNvSpPr>
          <p:nvPr>
            <p:ph type="body" sz="quarter" idx="10"/>
          </p:nvPr>
        </p:nvSpPr>
        <p:spPr>
          <a:xfrm>
            <a:off x="381000" y="1600200"/>
            <a:ext cx="8382000" cy="3865674"/>
          </a:xfrm>
        </p:spPr>
        <p:txBody>
          <a:bodyPr/>
          <a:lstStyle/>
          <a:p>
            <a:r>
              <a:rPr lang="en-US" sz="3600" dirty="0"/>
              <a:t>Your HCP has an </a:t>
            </a:r>
            <a:r>
              <a:rPr lang="en-US" sz="3600" dirty="0">
                <a:solidFill>
                  <a:srgbClr val="FFFF00"/>
                </a:solidFill>
              </a:rPr>
              <a:t>obligation </a:t>
            </a:r>
            <a:r>
              <a:rPr lang="en-US" sz="3600" dirty="0"/>
              <a:t>to explain what </a:t>
            </a:r>
            <a:r>
              <a:rPr lang="en-US" sz="3600" dirty="0">
                <a:solidFill>
                  <a:srgbClr val="FFFF00"/>
                </a:solidFill>
              </a:rPr>
              <a:t>side effects </a:t>
            </a:r>
            <a:r>
              <a:rPr lang="en-US" sz="3600" dirty="0"/>
              <a:t>and </a:t>
            </a:r>
            <a:r>
              <a:rPr lang="en-US" sz="3600" dirty="0">
                <a:solidFill>
                  <a:srgbClr val="FFFF00"/>
                </a:solidFill>
              </a:rPr>
              <a:t>bad reactions </a:t>
            </a:r>
            <a:r>
              <a:rPr lang="en-US" sz="3600" dirty="0"/>
              <a:t>are possible with every Rx given to you</a:t>
            </a:r>
          </a:p>
          <a:p>
            <a:pPr marL="0" indent="0">
              <a:lnSpc>
                <a:spcPct val="50000"/>
              </a:lnSpc>
              <a:spcBef>
                <a:spcPts val="0"/>
              </a:spcBef>
              <a:buNone/>
            </a:pPr>
            <a:endParaRPr lang="en-US" sz="3600" dirty="0"/>
          </a:p>
          <a:p>
            <a:r>
              <a:rPr lang="en-US" sz="3600" dirty="0"/>
              <a:t>To get the best information, </a:t>
            </a:r>
            <a:r>
              <a:rPr lang="en-US" sz="3600" dirty="0">
                <a:solidFill>
                  <a:srgbClr val="FFFF00"/>
                </a:solidFill>
              </a:rPr>
              <a:t>take the time to talk to your HCP about each new Rx</a:t>
            </a:r>
          </a:p>
          <a:p>
            <a:endParaRPr lang="en-US" sz="4000" dirty="0"/>
          </a:p>
          <a:p>
            <a:pPr marL="0" indent="0">
              <a:lnSpc>
                <a:spcPct val="50000"/>
              </a:lnSpc>
              <a:spcBef>
                <a:spcPts val="0"/>
              </a:spcBef>
              <a:buNone/>
            </a:pPr>
            <a:endParaRPr lang="en-US" sz="4000" dirty="0"/>
          </a:p>
        </p:txBody>
      </p:sp>
    </p:spTree>
    <p:extLst>
      <p:ext uri="{BB962C8B-B14F-4D97-AF65-F5344CB8AC3E}">
        <p14:creationId xmlns:p14="http://schemas.microsoft.com/office/powerpoint/2010/main" val="3033355129"/>
      </p:ext>
    </p:extLst>
  </p:cSld>
  <p:clrMapOvr>
    <a:masterClrMapping/>
  </p:clrMapOvr>
  <p:transition>
    <p:fad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What to Ask Your Prescribing HCP-cont.</a:t>
            </a:r>
          </a:p>
        </p:txBody>
      </p:sp>
      <p:sp>
        <p:nvSpPr>
          <p:cNvPr id="3" name="Text Placeholder 2"/>
          <p:cNvSpPr>
            <a:spLocks noGrp="1"/>
          </p:cNvSpPr>
          <p:nvPr>
            <p:ph type="body" sz="quarter" idx="10"/>
          </p:nvPr>
        </p:nvSpPr>
        <p:spPr>
          <a:xfrm>
            <a:off x="381000" y="1981200"/>
            <a:ext cx="8382000" cy="2523768"/>
          </a:xfrm>
        </p:spPr>
        <p:txBody>
          <a:bodyPr/>
          <a:lstStyle/>
          <a:p>
            <a:r>
              <a:rPr lang="en-US" sz="4000" dirty="0"/>
              <a:t>Here is some </a:t>
            </a:r>
            <a:r>
              <a:rPr lang="en-US" sz="4000" dirty="0">
                <a:solidFill>
                  <a:srgbClr val="FFFF00"/>
                </a:solidFill>
              </a:rPr>
              <a:t>examples of questions </a:t>
            </a:r>
            <a:r>
              <a:rPr lang="en-US" sz="4000" dirty="0"/>
              <a:t>that may help you </a:t>
            </a:r>
            <a:r>
              <a:rPr lang="en-US" sz="4000" dirty="0">
                <a:solidFill>
                  <a:srgbClr val="FFFF00"/>
                </a:solidFill>
              </a:rPr>
              <a:t>get the answers you are entitled to (and need</a:t>
            </a:r>
            <a:r>
              <a:rPr lang="en-US" sz="4000" dirty="0">
                <a:solidFill>
                  <a:srgbClr val="FFC000"/>
                </a:solidFill>
              </a:rPr>
              <a:t>) </a:t>
            </a:r>
            <a:r>
              <a:rPr lang="en-US" sz="4000" dirty="0"/>
              <a:t>to </a:t>
            </a:r>
            <a:r>
              <a:rPr lang="en-US" sz="4000" dirty="0">
                <a:solidFill>
                  <a:srgbClr val="FFFF00"/>
                </a:solidFill>
              </a:rPr>
              <a:t>safely</a:t>
            </a:r>
            <a:r>
              <a:rPr lang="en-US" sz="4000" dirty="0">
                <a:solidFill>
                  <a:srgbClr val="FFC000"/>
                </a:solidFill>
              </a:rPr>
              <a:t> </a:t>
            </a:r>
            <a:r>
              <a:rPr lang="en-US" sz="4000" dirty="0"/>
              <a:t>use medications prescribed by your HCP</a:t>
            </a:r>
          </a:p>
          <a:p>
            <a:pPr marL="0" indent="0">
              <a:lnSpc>
                <a:spcPct val="50000"/>
              </a:lnSpc>
              <a:spcBef>
                <a:spcPts val="0"/>
              </a:spcBef>
              <a:buNone/>
            </a:pPr>
            <a:endParaRPr lang="en-US" sz="4000" dirty="0"/>
          </a:p>
        </p:txBody>
      </p:sp>
    </p:spTree>
    <p:extLst>
      <p:ext uri="{BB962C8B-B14F-4D97-AF65-F5344CB8AC3E}">
        <p14:creationId xmlns:p14="http://schemas.microsoft.com/office/powerpoint/2010/main" val="3083570284"/>
      </p:ext>
    </p:extLst>
  </p:cSld>
  <p:clrMapOvr>
    <a:masterClrMapping/>
  </p:clrMapOvr>
  <p:transition>
    <p:fad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What to Ask Your Prescribing HCP-cont.</a:t>
            </a:r>
          </a:p>
        </p:txBody>
      </p:sp>
      <p:sp>
        <p:nvSpPr>
          <p:cNvPr id="3" name="Text Placeholder 2"/>
          <p:cNvSpPr>
            <a:spLocks noGrp="1"/>
          </p:cNvSpPr>
          <p:nvPr>
            <p:ph type="body" sz="quarter" idx="10"/>
          </p:nvPr>
        </p:nvSpPr>
        <p:spPr>
          <a:xfrm>
            <a:off x="533400" y="1143000"/>
            <a:ext cx="8229600" cy="5626156"/>
          </a:xfrm>
        </p:spPr>
        <p:txBody>
          <a:bodyPr/>
          <a:lstStyle/>
          <a:p>
            <a:pPr marL="0" lvl="0" indent="0">
              <a:lnSpc>
                <a:spcPct val="100000"/>
              </a:lnSpc>
              <a:spcBef>
                <a:spcPts val="0"/>
              </a:spcBef>
              <a:buNone/>
            </a:pPr>
            <a:r>
              <a:rPr lang="en-US" dirty="0"/>
              <a:t> </a:t>
            </a:r>
            <a:r>
              <a:rPr lang="en-US" sz="4000" i="1" dirty="0"/>
              <a:t>Before you write me a prescription, </a:t>
            </a:r>
            <a:r>
              <a:rPr lang="en-US" sz="4000" i="1" dirty="0">
                <a:solidFill>
                  <a:srgbClr val="FFFF00"/>
                </a:solidFill>
              </a:rPr>
              <a:t>I want to give you a list of everything else I am already taking and how often I am taking them</a:t>
            </a:r>
          </a:p>
          <a:p>
            <a:pPr marL="0" indent="0">
              <a:lnSpc>
                <a:spcPct val="30000"/>
              </a:lnSpc>
              <a:spcBef>
                <a:spcPts val="0"/>
              </a:spcBef>
              <a:buNone/>
            </a:pPr>
            <a:endParaRPr lang="en-US" sz="4000" i="1" dirty="0"/>
          </a:p>
          <a:p>
            <a:pPr lvl="1"/>
            <a:r>
              <a:rPr lang="en-US" sz="3600" i="1" dirty="0"/>
              <a:t>My prescription medication</a:t>
            </a:r>
          </a:p>
          <a:p>
            <a:pPr lvl="1"/>
            <a:r>
              <a:rPr lang="en-US" sz="3600" i="1" dirty="0"/>
              <a:t>My over-the counter drugs</a:t>
            </a:r>
          </a:p>
          <a:p>
            <a:pPr lvl="1"/>
            <a:r>
              <a:rPr lang="en-US" sz="3600" i="1" dirty="0"/>
              <a:t>My dietary supplements</a:t>
            </a:r>
          </a:p>
          <a:p>
            <a:pPr lvl="1"/>
            <a:r>
              <a:rPr lang="en-US" sz="3600" i="1" dirty="0"/>
              <a:t>My herbal products</a:t>
            </a:r>
          </a:p>
          <a:p>
            <a:pPr marL="0" indent="0">
              <a:buNone/>
            </a:pPr>
            <a:endParaRPr lang="en-US" dirty="0"/>
          </a:p>
        </p:txBody>
      </p:sp>
    </p:spTree>
    <p:extLst>
      <p:ext uri="{BB962C8B-B14F-4D97-AF65-F5344CB8AC3E}">
        <p14:creationId xmlns:p14="http://schemas.microsoft.com/office/powerpoint/2010/main" val="2410651624"/>
      </p:ext>
    </p:extLst>
  </p:cSld>
  <p:clrMapOvr>
    <a:masterClrMapping/>
  </p:clrMapOvr>
  <p:transition>
    <p:fad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What to Ask Your Prescribing HCP-cont.</a:t>
            </a:r>
          </a:p>
        </p:txBody>
      </p:sp>
      <p:sp>
        <p:nvSpPr>
          <p:cNvPr id="3" name="Text Placeholder 2"/>
          <p:cNvSpPr>
            <a:spLocks noGrp="1"/>
          </p:cNvSpPr>
          <p:nvPr>
            <p:ph type="body" sz="quarter" idx="10"/>
          </p:nvPr>
        </p:nvSpPr>
        <p:spPr>
          <a:xfrm>
            <a:off x="381000" y="1411552"/>
            <a:ext cx="8382000" cy="5219891"/>
          </a:xfrm>
        </p:spPr>
        <p:txBody>
          <a:bodyPr/>
          <a:lstStyle/>
          <a:p>
            <a:pPr lvl="0"/>
            <a:r>
              <a:rPr lang="en-US" sz="4000" i="1" dirty="0"/>
              <a:t>I need to know if I can </a:t>
            </a:r>
            <a:r>
              <a:rPr lang="en-US" sz="4000" i="1" dirty="0">
                <a:solidFill>
                  <a:srgbClr val="FFFF00"/>
                </a:solidFill>
              </a:rPr>
              <a:t>safely work in my job</a:t>
            </a:r>
            <a:r>
              <a:rPr lang="en-US" sz="4000" i="1" dirty="0">
                <a:solidFill>
                  <a:srgbClr val="FFC000"/>
                </a:solidFill>
              </a:rPr>
              <a:t> </a:t>
            </a:r>
            <a:r>
              <a:rPr lang="en-US" sz="4000" i="1" dirty="0"/>
              <a:t>if I take this prescription and continue to take these medications and products.  </a:t>
            </a:r>
          </a:p>
          <a:p>
            <a:pPr marL="0" indent="0">
              <a:lnSpc>
                <a:spcPct val="50000"/>
              </a:lnSpc>
              <a:spcBef>
                <a:spcPts val="0"/>
              </a:spcBef>
              <a:buNone/>
            </a:pPr>
            <a:r>
              <a:rPr lang="en-US" i="1" dirty="0"/>
              <a:t> </a:t>
            </a:r>
          </a:p>
          <a:p>
            <a:pPr lvl="1"/>
            <a:r>
              <a:rPr lang="en-US" sz="3600" i="1" dirty="0"/>
              <a:t>Here is </a:t>
            </a:r>
            <a:r>
              <a:rPr lang="en-US" sz="3600" i="1" dirty="0">
                <a:solidFill>
                  <a:srgbClr val="FFFF00"/>
                </a:solidFill>
              </a:rPr>
              <a:t>what I do</a:t>
            </a:r>
            <a:r>
              <a:rPr lang="en-US" sz="3600" i="1" dirty="0"/>
              <a:t>.  Let me describe my average day</a:t>
            </a:r>
          </a:p>
          <a:p>
            <a:pPr lvl="1"/>
            <a:r>
              <a:rPr lang="en-US" sz="3600" i="1" dirty="0"/>
              <a:t>Here are the </a:t>
            </a:r>
            <a:r>
              <a:rPr lang="en-US" sz="3600" i="1" dirty="0">
                <a:solidFill>
                  <a:srgbClr val="FFFF00"/>
                </a:solidFill>
              </a:rPr>
              <a:t>days of the week </a:t>
            </a:r>
            <a:r>
              <a:rPr lang="en-US" sz="3600" i="1" dirty="0"/>
              <a:t>and the </a:t>
            </a:r>
            <a:r>
              <a:rPr lang="en-US" sz="3600" i="1" dirty="0">
                <a:solidFill>
                  <a:srgbClr val="FFFF00"/>
                </a:solidFill>
              </a:rPr>
              <a:t>hours</a:t>
            </a:r>
            <a:r>
              <a:rPr lang="en-US" sz="3600" i="1" dirty="0"/>
              <a:t> I work</a:t>
            </a:r>
          </a:p>
          <a:p>
            <a:endParaRPr lang="en-US" dirty="0"/>
          </a:p>
        </p:txBody>
      </p:sp>
    </p:spTree>
    <p:extLst>
      <p:ext uri="{BB962C8B-B14F-4D97-AF65-F5344CB8AC3E}">
        <p14:creationId xmlns:p14="http://schemas.microsoft.com/office/powerpoint/2010/main" val="404468249"/>
      </p:ext>
    </p:extLst>
  </p:cSld>
  <p:clrMapOvr>
    <a:masterClrMapping/>
  </p:clrMapOvr>
  <p:transition>
    <p:fad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What to Ask Your Prescribing HCP-cont.</a:t>
            </a:r>
          </a:p>
        </p:txBody>
      </p:sp>
      <p:sp>
        <p:nvSpPr>
          <p:cNvPr id="3" name="Text Placeholder 2"/>
          <p:cNvSpPr>
            <a:spLocks noGrp="1"/>
          </p:cNvSpPr>
          <p:nvPr>
            <p:ph type="body" sz="quarter" idx="10"/>
          </p:nvPr>
        </p:nvSpPr>
        <p:spPr>
          <a:xfrm>
            <a:off x="381000" y="1066800"/>
            <a:ext cx="8382000" cy="6001643"/>
          </a:xfrm>
        </p:spPr>
        <p:txBody>
          <a:bodyPr/>
          <a:lstStyle/>
          <a:p>
            <a:pPr lvl="0"/>
            <a:r>
              <a:rPr lang="en-US" sz="4000" i="1" dirty="0"/>
              <a:t>Can this prescription (or any of the other medications and products I am taking) </a:t>
            </a:r>
            <a:r>
              <a:rPr lang="en-US" sz="4000" i="1" dirty="0">
                <a:solidFill>
                  <a:srgbClr val="FFFF00"/>
                </a:solidFill>
              </a:rPr>
              <a:t>cause me problems on the job</a:t>
            </a:r>
            <a:r>
              <a:rPr lang="en-US" sz="4000" i="1" dirty="0"/>
              <a:t>?</a:t>
            </a:r>
          </a:p>
          <a:p>
            <a:pPr marL="0" lvl="0" indent="0">
              <a:lnSpc>
                <a:spcPct val="30000"/>
              </a:lnSpc>
              <a:spcBef>
                <a:spcPts val="0"/>
              </a:spcBef>
              <a:buNone/>
            </a:pPr>
            <a:endParaRPr lang="en-US" sz="4000" i="1" dirty="0"/>
          </a:p>
          <a:p>
            <a:pPr lvl="1"/>
            <a:r>
              <a:rPr lang="en-US" sz="3600" i="1" dirty="0"/>
              <a:t>Make me to feel </a:t>
            </a:r>
            <a:r>
              <a:rPr lang="en-US" sz="3600" i="1" dirty="0">
                <a:solidFill>
                  <a:srgbClr val="FFFF00"/>
                </a:solidFill>
              </a:rPr>
              <a:t>drowsy or sedated</a:t>
            </a:r>
            <a:r>
              <a:rPr lang="en-US" sz="3600" i="1" dirty="0"/>
              <a:t>?  </a:t>
            </a:r>
          </a:p>
          <a:p>
            <a:pPr lvl="1"/>
            <a:r>
              <a:rPr lang="en-US" sz="3600" i="1" dirty="0"/>
              <a:t>Make my </a:t>
            </a:r>
            <a:r>
              <a:rPr lang="en-US" sz="3600" i="1" dirty="0">
                <a:solidFill>
                  <a:srgbClr val="FFFF00"/>
                </a:solidFill>
              </a:rPr>
              <a:t>thinking cloudy</a:t>
            </a:r>
            <a:r>
              <a:rPr lang="en-US" sz="3600" i="1" dirty="0"/>
              <a:t>?  </a:t>
            </a:r>
          </a:p>
          <a:p>
            <a:pPr lvl="1"/>
            <a:r>
              <a:rPr lang="en-US" sz="3600" i="1" dirty="0"/>
              <a:t>Affect my </a:t>
            </a:r>
            <a:r>
              <a:rPr lang="en-US" sz="3600" i="1" dirty="0">
                <a:solidFill>
                  <a:srgbClr val="FFFF00"/>
                </a:solidFill>
              </a:rPr>
              <a:t>sleep</a:t>
            </a:r>
            <a:r>
              <a:rPr lang="en-US" sz="3600" i="1" dirty="0"/>
              <a:t>?</a:t>
            </a:r>
          </a:p>
          <a:p>
            <a:pPr lvl="1"/>
            <a:r>
              <a:rPr lang="en-US" sz="3600" i="1" dirty="0"/>
              <a:t>Affect my </a:t>
            </a:r>
            <a:r>
              <a:rPr lang="en-US" sz="3600" i="1" dirty="0">
                <a:solidFill>
                  <a:srgbClr val="FFFF00"/>
                </a:solidFill>
              </a:rPr>
              <a:t>driving</a:t>
            </a:r>
            <a:r>
              <a:rPr lang="en-US" sz="3600" i="1" dirty="0"/>
              <a:t>?  </a:t>
            </a:r>
          </a:p>
          <a:p>
            <a:pPr lvl="1"/>
            <a:r>
              <a:rPr lang="en-US" sz="3600" i="1" dirty="0"/>
              <a:t>Affect my </a:t>
            </a:r>
            <a:r>
              <a:rPr lang="en-US" sz="3600" i="1" dirty="0">
                <a:solidFill>
                  <a:srgbClr val="FFFF00"/>
                </a:solidFill>
              </a:rPr>
              <a:t>judgment</a:t>
            </a:r>
            <a:r>
              <a:rPr lang="en-US" sz="3600" i="1" dirty="0"/>
              <a:t> or </a:t>
            </a:r>
            <a:r>
              <a:rPr lang="en-US" sz="3600" i="1" dirty="0">
                <a:solidFill>
                  <a:srgbClr val="FFFF00"/>
                </a:solidFill>
              </a:rPr>
              <a:t>motor coordination</a:t>
            </a:r>
            <a:r>
              <a:rPr lang="en-US" sz="3600" i="1" dirty="0"/>
              <a:t>?</a:t>
            </a:r>
          </a:p>
          <a:p>
            <a:pPr marL="0" indent="0">
              <a:buNone/>
            </a:pPr>
            <a:endParaRPr lang="en-US" sz="3600" dirty="0"/>
          </a:p>
        </p:txBody>
      </p:sp>
    </p:spTree>
    <p:extLst>
      <p:ext uri="{BB962C8B-B14F-4D97-AF65-F5344CB8AC3E}">
        <p14:creationId xmlns:p14="http://schemas.microsoft.com/office/powerpoint/2010/main" val="2812881516"/>
      </p:ext>
    </p:extLst>
  </p:cSld>
  <p:clrMapOvr>
    <a:masterClrMapping/>
  </p:clrMapOvr>
  <p:transition>
    <p:fad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What to Ask Your Prescribing HCP-cont.</a:t>
            </a:r>
          </a:p>
        </p:txBody>
      </p:sp>
      <p:sp>
        <p:nvSpPr>
          <p:cNvPr id="3" name="Text Placeholder 2"/>
          <p:cNvSpPr>
            <a:spLocks noGrp="1"/>
          </p:cNvSpPr>
          <p:nvPr>
            <p:ph type="body" sz="quarter" idx="10"/>
          </p:nvPr>
        </p:nvSpPr>
        <p:spPr>
          <a:xfrm>
            <a:off x="381000" y="2133600"/>
            <a:ext cx="8382000" cy="3311676"/>
          </a:xfrm>
        </p:spPr>
        <p:txBody>
          <a:bodyPr/>
          <a:lstStyle/>
          <a:p>
            <a:pPr lvl="0"/>
            <a:r>
              <a:rPr lang="en-US" sz="4000" i="1" dirty="0"/>
              <a:t>Given the other medications and products I am taking, </a:t>
            </a:r>
            <a:r>
              <a:rPr lang="en-US" sz="4000" i="1" dirty="0">
                <a:solidFill>
                  <a:srgbClr val="FFFF00"/>
                </a:solidFill>
              </a:rPr>
              <a:t>is there a better choice</a:t>
            </a:r>
            <a:r>
              <a:rPr lang="en-US" sz="4000" i="1" dirty="0">
                <a:solidFill>
                  <a:srgbClr val="FFC000"/>
                </a:solidFill>
              </a:rPr>
              <a:t> </a:t>
            </a:r>
            <a:r>
              <a:rPr lang="en-US" sz="4000" i="1" dirty="0"/>
              <a:t>that may be </a:t>
            </a:r>
            <a:r>
              <a:rPr lang="en-US" sz="4000" i="1" dirty="0">
                <a:solidFill>
                  <a:srgbClr val="FFFF00"/>
                </a:solidFill>
              </a:rPr>
              <a:t>safer for me to start off with</a:t>
            </a:r>
            <a:r>
              <a:rPr lang="en-US" sz="4000" i="1" dirty="0"/>
              <a:t> or is this prescription the best choice?</a:t>
            </a:r>
          </a:p>
          <a:p>
            <a:pPr marL="0" indent="0">
              <a:buNone/>
            </a:pPr>
            <a:endParaRPr lang="en-US" dirty="0"/>
          </a:p>
        </p:txBody>
      </p:sp>
    </p:spTree>
    <p:extLst>
      <p:ext uri="{BB962C8B-B14F-4D97-AF65-F5344CB8AC3E}">
        <p14:creationId xmlns:p14="http://schemas.microsoft.com/office/powerpoint/2010/main" val="1323124988"/>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Introduction -- continued</a:t>
            </a:r>
          </a:p>
        </p:txBody>
      </p:sp>
      <p:sp>
        <p:nvSpPr>
          <p:cNvPr id="3" name="Text Placeholder 2"/>
          <p:cNvSpPr>
            <a:spLocks noGrp="1"/>
          </p:cNvSpPr>
          <p:nvPr>
            <p:ph type="body" sz="quarter" idx="10"/>
          </p:nvPr>
        </p:nvSpPr>
        <p:spPr>
          <a:xfrm>
            <a:off x="381000" y="1295400"/>
            <a:ext cx="8382000" cy="6414064"/>
          </a:xfrm>
        </p:spPr>
        <p:txBody>
          <a:bodyPr/>
          <a:lstStyle/>
          <a:p>
            <a:r>
              <a:rPr lang="en-US" sz="3600" dirty="0"/>
              <a:t>In 2013, an estimated </a:t>
            </a:r>
            <a:r>
              <a:rPr lang="en-US" sz="3600" dirty="0">
                <a:solidFill>
                  <a:srgbClr val="FFFF00"/>
                </a:solidFill>
              </a:rPr>
              <a:t>6.5 million </a:t>
            </a:r>
            <a:r>
              <a:rPr lang="en-US" sz="3600" dirty="0"/>
              <a:t>people used Rx drugs </a:t>
            </a:r>
            <a:r>
              <a:rPr lang="en-US" sz="3600" dirty="0">
                <a:solidFill>
                  <a:srgbClr val="FFFF00"/>
                </a:solidFill>
              </a:rPr>
              <a:t>without a Rx in their name </a:t>
            </a:r>
            <a:r>
              <a:rPr lang="en-US" sz="3600" dirty="0"/>
              <a:t>(HHS, 2014)</a:t>
            </a:r>
          </a:p>
          <a:p>
            <a:pPr marL="0" indent="0">
              <a:lnSpc>
                <a:spcPct val="50000"/>
              </a:lnSpc>
              <a:spcBef>
                <a:spcPts val="0"/>
              </a:spcBef>
              <a:buNone/>
            </a:pPr>
            <a:endParaRPr lang="en-US" sz="3600" dirty="0"/>
          </a:p>
          <a:p>
            <a:r>
              <a:rPr lang="en-US" sz="3600" dirty="0">
                <a:solidFill>
                  <a:srgbClr val="FFFF00"/>
                </a:solidFill>
              </a:rPr>
              <a:t>Every day</a:t>
            </a:r>
            <a:r>
              <a:rPr lang="en-US" sz="3600" dirty="0"/>
              <a:t>, over 5000 new people use Rx drugs </a:t>
            </a:r>
            <a:r>
              <a:rPr lang="en-US" sz="3600" dirty="0">
                <a:solidFill>
                  <a:srgbClr val="FFFF00"/>
                </a:solidFill>
              </a:rPr>
              <a:t>without a Rx in their name </a:t>
            </a:r>
            <a:r>
              <a:rPr lang="en-US" sz="3600" dirty="0"/>
              <a:t>(HHS, 2014)</a:t>
            </a:r>
          </a:p>
          <a:p>
            <a:pPr marL="0" indent="0">
              <a:lnSpc>
                <a:spcPct val="50000"/>
              </a:lnSpc>
              <a:spcBef>
                <a:spcPts val="0"/>
              </a:spcBef>
              <a:buNone/>
            </a:pPr>
            <a:endParaRPr lang="en-US" sz="3600" dirty="0"/>
          </a:p>
          <a:p>
            <a:r>
              <a:rPr lang="en-US" sz="3600" dirty="0">
                <a:solidFill>
                  <a:srgbClr val="FFFF00"/>
                </a:solidFill>
              </a:rPr>
              <a:t>More than 50% </a:t>
            </a:r>
            <a:r>
              <a:rPr lang="en-US" sz="3600" dirty="0"/>
              <a:t>of Rx misuse comes from drugs obtained from a </a:t>
            </a:r>
            <a:r>
              <a:rPr lang="en-US" sz="3600" dirty="0">
                <a:solidFill>
                  <a:srgbClr val="FFFF00"/>
                </a:solidFill>
              </a:rPr>
              <a:t>friend or relative </a:t>
            </a:r>
            <a:r>
              <a:rPr lang="en-US" sz="3600" dirty="0"/>
              <a:t>(HHS, 2015)</a:t>
            </a:r>
          </a:p>
          <a:p>
            <a:pPr marL="0" indent="0">
              <a:buNone/>
            </a:pPr>
            <a:endParaRPr lang="en-US" sz="3600" dirty="0"/>
          </a:p>
          <a:p>
            <a:pPr marL="0" indent="0">
              <a:buNone/>
            </a:pPr>
            <a:endParaRPr lang="en-US" dirty="0"/>
          </a:p>
        </p:txBody>
      </p:sp>
    </p:spTree>
    <p:extLst>
      <p:ext uri="{BB962C8B-B14F-4D97-AF65-F5344CB8AC3E}">
        <p14:creationId xmlns:p14="http://schemas.microsoft.com/office/powerpoint/2010/main" val="3533037918"/>
      </p:ext>
    </p:extLst>
  </p:cSld>
  <p:clrMapOvr>
    <a:masterClrMapping/>
  </p:clrMapOvr>
  <p:transition>
    <p:fade/>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What to Ask Your Prescribing HCP-cont.</a:t>
            </a:r>
          </a:p>
        </p:txBody>
      </p:sp>
      <p:sp>
        <p:nvSpPr>
          <p:cNvPr id="3" name="Text Placeholder 2"/>
          <p:cNvSpPr>
            <a:spLocks noGrp="1"/>
          </p:cNvSpPr>
          <p:nvPr>
            <p:ph type="body" sz="quarter" idx="10"/>
          </p:nvPr>
        </p:nvSpPr>
        <p:spPr>
          <a:xfrm>
            <a:off x="381000" y="1219200"/>
            <a:ext cx="8382000" cy="5153870"/>
          </a:xfrm>
        </p:spPr>
        <p:txBody>
          <a:bodyPr/>
          <a:lstStyle/>
          <a:p>
            <a:pPr lvl="0"/>
            <a:r>
              <a:rPr lang="en-US" sz="4000" i="1" dirty="0"/>
              <a:t>Are there any kinds of problems I can expect </a:t>
            </a:r>
            <a:r>
              <a:rPr lang="en-US" sz="4000" i="1" dirty="0">
                <a:solidFill>
                  <a:srgbClr val="FFFF00"/>
                </a:solidFill>
              </a:rPr>
              <a:t>in the first few days </a:t>
            </a:r>
            <a:r>
              <a:rPr lang="en-US" sz="4000" i="1" dirty="0"/>
              <a:t>I take this new prescription?</a:t>
            </a:r>
          </a:p>
          <a:p>
            <a:pPr marL="0" indent="0">
              <a:lnSpc>
                <a:spcPct val="50000"/>
              </a:lnSpc>
              <a:spcBef>
                <a:spcPts val="0"/>
              </a:spcBef>
              <a:buNone/>
            </a:pPr>
            <a:endParaRPr lang="en-US" dirty="0"/>
          </a:p>
          <a:p>
            <a:pPr lvl="1"/>
            <a:r>
              <a:rPr lang="en-US" sz="3600" i="1" dirty="0"/>
              <a:t>What </a:t>
            </a:r>
            <a:r>
              <a:rPr lang="en-US" sz="3600" i="1" dirty="0">
                <a:solidFill>
                  <a:srgbClr val="FFFF00"/>
                </a:solidFill>
              </a:rPr>
              <a:t>symptoms</a:t>
            </a:r>
            <a:r>
              <a:rPr lang="en-US" sz="3600" i="1" dirty="0"/>
              <a:t> can I expect?  What is a worst case?  When should I call you?</a:t>
            </a:r>
          </a:p>
          <a:p>
            <a:pPr lvl="1"/>
            <a:r>
              <a:rPr lang="en-US" sz="3600" i="1" dirty="0">
                <a:solidFill>
                  <a:srgbClr val="FFFF00"/>
                </a:solidFill>
              </a:rPr>
              <a:t>How long should it take </a:t>
            </a:r>
            <a:r>
              <a:rPr lang="en-US" sz="3600" i="1" dirty="0"/>
              <a:t>before my body gets used to the medication and I am safe to work?</a:t>
            </a:r>
          </a:p>
          <a:p>
            <a:endParaRPr lang="en-US" dirty="0"/>
          </a:p>
        </p:txBody>
      </p:sp>
    </p:spTree>
    <p:extLst>
      <p:ext uri="{BB962C8B-B14F-4D97-AF65-F5344CB8AC3E}">
        <p14:creationId xmlns:p14="http://schemas.microsoft.com/office/powerpoint/2010/main" val="1154636044"/>
      </p:ext>
    </p:extLst>
  </p:cSld>
  <p:clrMapOvr>
    <a:masterClrMapping/>
  </p:clrMapOvr>
  <p:transition>
    <p:fad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What to Ask Your Prescribing HCP-cont.</a:t>
            </a:r>
          </a:p>
        </p:txBody>
      </p:sp>
      <p:sp>
        <p:nvSpPr>
          <p:cNvPr id="3" name="Text Placeholder 2"/>
          <p:cNvSpPr>
            <a:spLocks noGrp="1"/>
          </p:cNvSpPr>
          <p:nvPr>
            <p:ph type="body" sz="quarter" idx="10"/>
          </p:nvPr>
        </p:nvSpPr>
        <p:spPr>
          <a:xfrm>
            <a:off x="381000" y="1828800"/>
            <a:ext cx="8382000" cy="3090077"/>
          </a:xfrm>
        </p:spPr>
        <p:txBody>
          <a:bodyPr/>
          <a:lstStyle/>
          <a:p>
            <a:pPr lvl="0"/>
            <a:r>
              <a:rPr lang="en-US" sz="4000" i="1" dirty="0"/>
              <a:t>Are there any of the medications or products I am also taking that </a:t>
            </a:r>
            <a:r>
              <a:rPr lang="en-US" sz="4000" i="1" dirty="0">
                <a:solidFill>
                  <a:srgbClr val="FFFF00"/>
                </a:solidFill>
              </a:rPr>
              <a:t>don’t mix well</a:t>
            </a:r>
            <a:r>
              <a:rPr lang="en-US" sz="4000" i="1" dirty="0">
                <a:solidFill>
                  <a:srgbClr val="FFC000"/>
                </a:solidFill>
              </a:rPr>
              <a:t> </a:t>
            </a:r>
            <a:r>
              <a:rPr lang="en-US" sz="4000" i="1" dirty="0"/>
              <a:t>with the others?</a:t>
            </a:r>
          </a:p>
          <a:p>
            <a:pPr marL="0" indent="0">
              <a:lnSpc>
                <a:spcPct val="50000"/>
              </a:lnSpc>
              <a:spcBef>
                <a:spcPts val="0"/>
              </a:spcBef>
              <a:buNone/>
            </a:pPr>
            <a:endParaRPr lang="en-US" sz="3600" i="1" dirty="0"/>
          </a:p>
          <a:p>
            <a:pPr lvl="1"/>
            <a:r>
              <a:rPr lang="en-US" sz="3600" i="1" dirty="0"/>
              <a:t>How will I know?</a:t>
            </a:r>
          </a:p>
          <a:p>
            <a:endParaRPr lang="en-US" dirty="0"/>
          </a:p>
        </p:txBody>
      </p:sp>
    </p:spTree>
    <p:extLst>
      <p:ext uri="{BB962C8B-B14F-4D97-AF65-F5344CB8AC3E}">
        <p14:creationId xmlns:p14="http://schemas.microsoft.com/office/powerpoint/2010/main" val="1016806162"/>
      </p:ext>
    </p:extLst>
  </p:cSld>
  <p:clrMapOvr>
    <a:masterClrMapping/>
  </p:clrMapOvr>
  <p:transition>
    <p:fad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What to Ask Your Prescribing HCP-cont.</a:t>
            </a:r>
          </a:p>
        </p:txBody>
      </p:sp>
      <p:sp>
        <p:nvSpPr>
          <p:cNvPr id="3" name="Text Placeholder 2"/>
          <p:cNvSpPr>
            <a:spLocks noGrp="1"/>
          </p:cNvSpPr>
          <p:nvPr>
            <p:ph type="body" sz="quarter" idx="10"/>
          </p:nvPr>
        </p:nvSpPr>
        <p:spPr>
          <a:xfrm>
            <a:off x="381000" y="1981200"/>
            <a:ext cx="8382000" cy="2757678"/>
          </a:xfrm>
        </p:spPr>
        <p:txBody>
          <a:bodyPr/>
          <a:lstStyle/>
          <a:p>
            <a:pPr lvl="0"/>
            <a:r>
              <a:rPr lang="en-US" sz="4000" i="1" dirty="0"/>
              <a:t>Will </a:t>
            </a:r>
            <a:r>
              <a:rPr lang="en-US" sz="4000" i="1" dirty="0">
                <a:solidFill>
                  <a:srgbClr val="FFFF00"/>
                </a:solidFill>
              </a:rPr>
              <a:t>drinking alcohol </a:t>
            </a:r>
            <a:r>
              <a:rPr lang="en-US" sz="4000" i="1" dirty="0"/>
              <a:t>with this medication (or the combination of medications and products I am taking) cause me any problems?</a:t>
            </a:r>
          </a:p>
          <a:p>
            <a:pPr marL="0" indent="0">
              <a:buNone/>
            </a:pPr>
            <a:endParaRPr lang="en-US" dirty="0"/>
          </a:p>
        </p:txBody>
      </p:sp>
    </p:spTree>
    <p:extLst>
      <p:ext uri="{BB962C8B-B14F-4D97-AF65-F5344CB8AC3E}">
        <p14:creationId xmlns:p14="http://schemas.microsoft.com/office/powerpoint/2010/main" val="3749709837"/>
      </p:ext>
    </p:extLst>
  </p:cSld>
  <p:clrMapOvr>
    <a:masterClrMapping/>
  </p:clrMapOvr>
  <p:transition>
    <p:fad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1752600"/>
            <a:ext cx="8382000" cy="2289858"/>
          </a:xfrm>
        </p:spPr>
        <p:txBody>
          <a:bodyPr/>
          <a:lstStyle/>
          <a:p>
            <a:pPr marL="0" indent="0" algn="ctr">
              <a:buNone/>
            </a:pPr>
            <a:r>
              <a:rPr lang="en-US" sz="4800" dirty="0"/>
              <a:t>Module 15</a:t>
            </a:r>
          </a:p>
          <a:p>
            <a:pPr algn="ctr"/>
            <a:endParaRPr lang="en-US" sz="4800" dirty="0"/>
          </a:p>
          <a:p>
            <a:pPr marL="0" indent="0" algn="ctr">
              <a:buNone/>
            </a:pPr>
            <a:r>
              <a:rPr lang="en-US" sz="4800" dirty="0"/>
              <a:t>Summary and Conclusion</a:t>
            </a:r>
          </a:p>
        </p:txBody>
      </p:sp>
    </p:spTree>
    <p:extLst>
      <p:ext uri="{BB962C8B-B14F-4D97-AF65-F5344CB8AC3E}">
        <p14:creationId xmlns:p14="http://schemas.microsoft.com/office/powerpoint/2010/main" val="3594564380"/>
      </p:ext>
    </p:extLst>
  </p:cSld>
  <p:clrMapOvr>
    <a:masterClrMapping/>
  </p:clrMapOvr>
  <p:transition>
    <p:fad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Summary and Conclusion</a:t>
            </a:r>
          </a:p>
        </p:txBody>
      </p:sp>
      <p:sp>
        <p:nvSpPr>
          <p:cNvPr id="3" name="Text Placeholder 2"/>
          <p:cNvSpPr>
            <a:spLocks noGrp="1"/>
          </p:cNvSpPr>
          <p:nvPr>
            <p:ph type="body" sz="quarter" idx="10"/>
          </p:nvPr>
        </p:nvSpPr>
        <p:spPr>
          <a:xfrm>
            <a:off x="381000" y="1371600"/>
            <a:ext cx="8382000" cy="4610493"/>
          </a:xfrm>
        </p:spPr>
        <p:txBody>
          <a:bodyPr/>
          <a:lstStyle/>
          <a:p>
            <a:r>
              <a:rPr lang="en-US" sz="3600" dirty="0"/>
              <a:t>To best protect you, your fellow workers, and the public, always stay be mindful of:</a:t>
            </a:r>
          </a:p>
          <a:p>
            <a:pPr marL="0" indent="0">
              <a:lnSpc>
                <a:spcPct val="50000"/>
              </a:lnSpc>
              <a:spcBef>
                <a:spcPts val="0"/>
              </a:spcBef>
              <a:buNone/>
            </a:pPr>
            <a:endParaRPr lang="en-US" dirty="0"/>
          </a:p>
          <a:p>
            <a:pPr lvl="1"/>
            <a:r>
              <a:rPr lang="en-US" sz="3600" dirty="0"/>
              <a:t>The effects of your </a:t>
            </a:r>
            <a:r>
              <a:rPr lang="en-US" sz="3600" dirty="0">
                <a:solidFill>
                  <a:srgbClr val="FFFF00"/>
                </a:solidFill>
              </a:rPr>
              <a:t>medical condition(s) </a:t>
            </a:r>
            <a:r>
              <a:rPr lang="en-US" sz="3600" dirty="0"/>
              <a:t>on your ability to work safely,</a:t>
            </a:r>
          </a:p>
          <a:p>
            <a:pPr lvl="1"/>
            <a:r>
              <a:rPr lang="en-US" sz="3600" dirty="0"/>
              <a:t>The effects of the </a:t>
            </a:r>
            <a:r>
              <a:rPr lang="en-US" sz="3600" dirty="0">
                <a:solidFill>
                  <a:srgbClr val="FFFF00"/>
                </a:solidFill>
              </a:rPr>
              <a:t>Rx drugs </a:t>
            </a:r>
            <a:r>
              <a:rPr lang="en-US" sz="3600" dirty="0"/>
              <a:t>you are required to take, </a:t>
            </a:r>
            <a:r>
              <a:rPr lang="en-US" sz="3600" u="sng" dirty="0"/>
              <a:t>and</a:t>
            </a:r>
          </a:p>
          <a:p>
            <a:pPr lvl="1"/>
            <a:r>
              <a:rPr lang="en-US" sz="3600" dirty="0"/>
              <a:t>The </a:t>
            </a:r>
            <a:r>
              <a:rPr lang="en-US" sz="3600" dirty="0">
                <a:solidFill>
                  <a:srgbClr val="FFFF00"/>
                </a:solidFill>
              </a:rPr>
              <a:t>medical qualifications </a:t>
            </a:r>
            <a:r>
              <a:rPr lang="en-US" sz="3600" dirty="0"/>
              <a:t>for your job</a:t>
            </a:r>
          </a:p>
          <a:p>
            <a:endParaRPr lang="en-US" dirty="0"/>
          </a:p>
        </p:txBody>
      </p:sp>
    </p:spTree>
    <p:extLst>
      <p:ext uri="{BB962C8B-B14F-4D97-AF65-F5344CB8AC3E}">
        <p14:creationId xmlns:p14="http://schemas.microsoft.com/office/powerpoint/2010/main" val="131663716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Introduction -- continued</a:t>
            </a:r>
          </a:p>
        </p:txBody>
      </p:sp>
      <p:sp>
        <p:nvSpPr>
          <p:cNvPr id="3" name="Text Placeholder 2"/>
          <p:cNvSpPr>
            <a:spLocks noGrp="1"/>
          </p:cNvSpPr>
          <p:nvPr>
            <p:ph type="body" sz="quarter" idx="10"/>
          </p:nvPr>
        </p:nvSpPr>
        <p:spPr>
          <a:xfrm>
            <a:off x="381000" y="1905000"/>
            <a:ext cx="8382000" cy="3311676"/>
          </a:xfrm>
        </p:spPr>
        <p:txBody>
          <a:bodyPr/>
          <a:lstStyle/>
          <a:p>
            <a:r>
              <a:rPr lang="en-US" sz="3600" dirty="0">
                <a:solidFill>
                  <a:srgbClr val="FFFF00"/>
                </a:solidFill>
              </a:rPr>
              <a:t>Drug overdoses </a:t>
            </a:r>
            <a:r>
              <a:rPr lang="en-US" sz="3600" dirty="0"/>
              <a:t>were the </a:t>
            </a:r>
            <a:r>
              <a:rPr lang="en-US" sz="3600" dirty="0">
                <a:solidFill>
                  <a:srgbClr val="FFFF00"/>
                </a:solidFill>
              </a:rPr>
              <a:t>leading cause of death</a:t>
            </a:r>
            <a:r>
              <a:rPr lang="en-US" sz="3600" dirty="0"/>
              <a:t> for ages 25-64 in 2012 (CDC, 2015)</a:t>
            </a:r>
          </a:p>
          <a:p>
            <a:pPr marL="0" indent="0">
              <a:lnSpc>
                <a:spcPct val="50000"/>
              </a:lnSpc>
              <a:spcBef>
                <a:spcPts val="0"/>
              </a:spcBef>
              <a:buNone/>
            </a:pPr>
            <a:endParaRPr lang="en-US" sz="3600" dirty="0"/>
          </a:p>
          <a:p>
            <a:pPr lvl="1"/>
            <a:r>
              <a:rPr lang="en-US" sz="3600" dirty="0"/>
              <a:t>Greater than motor vehicle accidents</a:t>
            </a:r>
          </a:p>
          <a:p>
            <a:pPr marL="517525" lvl="1" indent="0">
              <a:lnSpc>
                <a:spcPct val="50000"/>
              </a:lnSpc>
              <a:spcBef>
                <a:spcPts val="0"/>
              </a:spcBef>
              <a:buNone/>
            </a:pPr>
            <a:endParaRPr lang="en-US" sz="3600" dirty="0"/>
          </a:p>
          <a:p>
            <a:r>
              <a:rPr lang="en-US" sz="3600" dirty="0">
                <a:solidFill>
                  <a:srgbClr val="FFFF00"/>
                </a:solidFill>
              </a:rPr>
              <a:t>52%</a:t>
            </a:r>
            <a:r>
              <a:rPr lang="en-US" sz="3600" dirty="0"/>
              <a:t> of these overdoses involved Rx drugs</a:t>
            </a:r>
          </a:p>
          <a:p>
            <a:endParaRPr lang="en-US" dirty="0"/>
          </a:p>
        </p:txBody>
      </p:sp>
    </p:spTree>
    <p:extLst>
      <p:ext uri="{BB962C8B-B14F-4D97-AF65-F5344CB8AC3E}">
        <p14:creationId xmlns:p14="http://schemas.microsoft.com/office/powerpoint/2010/main" val="419202177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914400"/>
            <a:ext cx="8382000" cy="3927229"/>
          </a:xfrm>
        </p:spPr>
        <p:txBody>
          <a:bodyPr/>
          <a:lstStyle/>
          <a:p>
            <a:pPr marL="0" indent="0" algn="ctr">
              <a:buNone/>
            </a:pPr>
            <a:r>
              <a:rPr lang="en-US" sz="4400" dirty="0"/>
              <a:t>Module 2</a:t>
            </a:r>
          </a:p>
          <a:p>
            <a:pPr marL="0" indent="0" algn="ctr">
              <a:lnSpc>
                <a:spcPct val="50000"/>
              </a:lnSpc>
              <a:spcBef>
                <a:spcPts val="0"/>
              </a:spcBef>
              <a:buNone/>
            </a:pPr>
            <a:endParaRPr lang="en-US" sz="4400" dirty="0"/>
          </a:p>
          <a:p>
            <a:pPr marL="0" indent="0" algn="ctr">
              <a:lnSpc>
                <a:spcPct val="100000"/>
              </a:lnSpc>
              <a:buNone/>
            </a:pPr>
            <a:r>
              <a:rPr lang="en-US" sz="4400" dirty="0"/>
              <a:t>Federal Regulations on Prescription and Over-the-Counter Drugs for all FRA-Regulated Employees</a:t>
            </a:r>
          </a:p>
          <a:p>
            <a:pPr marL="0" indent="0" algn="ctr">
              <a:lnSpc>
                <a:spcPct val="100000"/>
              </a:lnSpc>
              <a:buNone/>
            </a:pPr>
            <a:r>
              <a:rPr lang="en-US" sz="4400" dirty="0"/>
              <a:t>(49 CFR 219.103)</a:t>
            </a:r>
          </a:p>
        </p:txBody>
      </p:sp>
    </p:spTree>
    <p:extLst>
      <p:ext uri="{BB962C8B-B14F-4D97-AF65-F5344CB8AC3E}">
        <p14:creationId xmlns:p14="http://schemas.microsoft.com/office/powerpoint/2010/main" val="249670182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49 CFR 219.103</a:t>
            </a:r>
          </a:p>
        </p:txBody>
      </p:sp>
      <p:sp>
        <p:nvSpPr>
          <p:cNvPr id="3" name="Text Placeholder 2"/>
          <p:cNvSpPr>
            <a:spLocks noGrp="1"/>
          </p:cNvSpPr>
          <p:nvPr>
            <p:ph type="body" sz="quarter" idx="10"/>
          </p:nvPr>
        </p:nvSpPr>
        <p:spPr>
          <a:xfrm>
            <a:off x="361950" y="1219200"/>
            <a:ext cx="8382000" cy="4825937"/>
          </a:xfrm>
        </p:spPr>
        <p:txBody>
          <a:bodyPr/>
          <a:lstStyle/>
          <a:p>
            <a:r>
              <a:rPr lang="en-US" b="1" dirty="0">
                <a:solidFill>
                  <a:srgbClr val="FFFF00"/>
                </a:solidFill>
              </a:rPr>
              <a:t>FRA regulated employees are required to comply with 49 CFR 219.103 </a:t>
            </a:r>
          </a:p>
          <a:p>
            <a:pPr marL="0" indent="0">
              <a:lnSpc>
                <a:spcPct val="50000"/>
              </a:lnSpc>
              <a:spcBef>
                <a:spcPts val="0"/>
              </a:spcBef>
              <a:buNone/>
            </a:pPr>
            <a:endParaRPr lang="en-US" dirty="0"/>
          </a:p>
          <a:p>
            <a:pPr marL="0" indent="0">
              <a:buNone/>
            </a:pPr>
            <a:r>
              <a:rPr lang="en-US" b="1" dirty="0">
                <a:solidFill>
                  <a:srgbClr val="FFFF00"/>
                </a:solidFill>
              </a:rPr>
              <a:t> </a:t>
            </a:r>
            <a:r>
              <a:rPr lang="en-US" b="1" dirty="0"/>
              <a:t>§219.103   Prescribed and over-the-counter  	drugs</a:t>
            </a:r>
          </a:p>
          <a:p>
            <a:pPr marL="0" indent="0">
              <a:lnSpc>
                <a:spcPct val="30000"/>
              </a:lnSpc>
              <a:spcBef>
                <a:spcPts val="0"/>
              </a:spcBef>
              <a:buNone/>
            </a:pPr>
            <a:endParaRPr lang="en-US" b="1" dirty="0"/>
          </a:p>
          <a:p>
            <a:pPr marL="342900" indent="-342900">
              <a:buAutoNum type="alphaLcParenBoth"/>
            </a:pPr>
            <a:r>
              <a:rPr lang="en-US" dirty="0">
                <a:solidFill>
                  <a:srgbClr val="FFFF00"/>
                </a:solidFill>
                <a:cs typeface="Arial" panose="020B0604020202020204" pitchFamily="34" charset="0"/>
              </a:rPr>
              <a:t>This subpart does not prohibit the use of a controlled substance </a:t>
            </a:r>
            <a:r>
              <a:rPr lang="en-US" dirty="0">
                <a:cs typeface="Arial" panose="020B0604020202020204" pitchFamily="34" charset="0"/>
              </a:rPr>
              <a:t>(on Schedules II through V of the controlled substance list) prescribed or authorized by a medical practitioner, or possession incident to such use, </a:t>
            </a:r>
            <a:r>
              <a:rPr lang="en-US" b="1" dirty="0">
                <a:solidFill>
                  <a:srgbClr val="FFFF00"/>
                </a:solidFill>
                <a:cs typeface="Arial" panose="020B0604020202020204" pitchFamily="34" charset="0"/>
              </a:rPr>
              <a:t>if</a:t>
            </a:r>
            <a:r>
              <a:rPr lang="en-US" dirty="0">
                <a:cs typeface="Arial" panose="020B0604020202020204" pitchFamily="34" charset="0"/>
              </a:rPr>
              <a:t>—</a:t>
            </a:r>
          </a:p>
          <a:p>
            <a:pPr marL="0" indent="0">
              <a:lnSpc>
                <a:spcPct val="50000"/>
              </a:lnSpc>
              <a:spcBef>
                <a:spcPts val="0"/>
              </a:spcBef>
              <a:buNone/>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6737268"/>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49 CFR 219.103 – cont.</a:t>
            </a:r>
          </a:p>
        </p:txBody>
      </p:sp>
      <p:sp>
        <p:nvSpPr>
          <p:cNvPr id="3" name="Text Placeholder 2"/>
          <p:cNvSpPr>
            <a:spLocks noGrp="1"/>
          </p:cNvSpPr>
          <p:nvPr>
            <p:ph type="body" sz="quarter" idx="10"/>
          </p:nvPr>
        </p:nvSpPr>
        <p:spPr>
          <a:xfrm>
            <a:off x="381000" y="1524000"/>
            <a:ext cx="8382000" cy="4087273"/>
          </a:xfrm>
        </p:spPr>
        <p:txBody>
          <a:bodyPr/>
          <a:lstStyle/>
          <a:p>
            <a:pPr marL="396875" lvl="1">
              <a:buBlip>
                <a:blip r:embed="rId3"/>
              </a:buBlip>
            </a:pPr>
            <a:r>
              <a:rPr lang="en-US" sz="3200" dirty="0">
                <a:cs typeface="Arial" panose="020B0604020202020204" pitchFamily="34" charset="0"/>
              </a:rPr>
              <a:t>(1)   The treating medical practitioner or a physician designated by the railroad has made a good faith judgment, with </a:t>
            </a:r>
            <a:r>
              <a:rPr lang="en-US" sz="3200" b="1" dirty="0">
                <a:solidFill>
                  <a:srgbClr val="FFFF00"/>
                </a:solidFill>
                <a:cs typeface="Arial" panose="020B0604020202020204" pitchFamily="34" charset="0"/>
              </a:rPr>
              <a:t>notice of the employee's assigned duties</a:t>
            </a:r>
            <a:r>
              <a:rPr lang="en-US" sz="3200" dirty="0">
                <a:cs typeface="Arial" panose="020B0604020202020204" pitchFamily="34" charset="0"/>
              </a:rPr>
              <a:t> and on the basis of the available medical history, that </a:t>
            </a:r>
            <a:r>
              <a:rPr lang="en-US" sz="3200" b="1" dirty="0">
                <a:solidFill>
                  <a:srgbClr val="FFFF00"/>
                </a:solidFill>
                <a:cs typeface="Arial" panose="020B0604020202020204" pitchFamily="34" charset="0"/>
              </a:rPr>
              <a:t>use of the substance by the employee at the prescribed or authorized dosage level is consistent with the safe performance of the employee's duties</a:t>
            </a:r>
            <a:r>
              <a:rPr lang="en-US" sz="3200" dirty="0">
                <a:cs typeface="Arial" panose="020B0604020202020204" pitchFamily="34" charset="0"/>
              </a:rPr>
              <a:t>;</a:t>
            </a:r>
          </a:p>
          <a:p>
            <a:pPr marL="0" indent="0">
              <a:buNone/>
            </a:pPr>
            <a:endParaRPr lang="en-US" dirty="0"/>
          </a:p>
        </p:txBody>
      </p:sp>
    </p:spTree>
    <p:extLst>
      <p:ext uri="{BB962C8B-B14F-4D97-AF65-F5344CB8AC3E}">
        <p14:creationId xmlns:p14="http://schemas.microsoft.com/office/powerpoint/2010/main" val="2561302751"/>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49 CFR 219.103 – cont.</a:t>
            </a:r>
          </a:p>
        </p:txBody>
      </p:sp>
      <p:sp>
        <p:nvSpPr>
          <p:cNvPr id="3" name="Text Placeholder 2"/>
          <p:cNvSpPr>
            <a:spLocks noGrp="1"/>
          </p:cNvSpPr>
          <p:nvPr>
            <p:ph type="body" sz="quarter" idx="10"/>
          </p:nvPr>
        </p:nvSpPr>
        <p:spPr>
          <a:xfrm>
            <a:off x="381000" y="2057400"/>
            <a:ext cx="8382000" cy="2148280"/>
          </a:xfrm>
        </p:spPr>
        <p:txBody>
          <a:bodyPr/>
          <a:lstStyle/>
          <a:p>
            <a:pPr marL="517525" lvl="1" indent="0">
              <a:buNone/>
            </a:pPr>
            <a:r>
              <a:rPr lang="en-US" sz="3600" dirty="0"/>
              <a:t>(2) The substance </a:t>
            </a:r>
            <a:r>
              <a:rPr lang="en-US" sz="3600" b="1" dirty="0">
                <a:solidFill>
                  <a:srgbClr val="FFFF00"/>
                </a:solidFill>
              </a:rPr>
              <a:t>is used at the dosage prescribed or authorized</a:t>
            </a:r>
            <a:r>
              <a:rPr lang="en-US" sz="3600" dirty="0"/>
              <a:t>; and</a:t>
            </a:r>
          </a:p>
          <a:p>
            <a:pPr marL="0" indent="0">
              <a:buNone/>
            </a:pPr>
            <a:endParaRPr lang="en-US" sz="3600" dirty="0"/>
          </a:p>
          <a:p>
            <a:endParaRPr lang="en-US" dirty="0"/>
          </a:p>
        </p:txBody>
      </p:sp>
    </p:spTree>
    <p:extLst>
      <p:ext uri="{BB962C8B-B14F-4D97-AF65-F5344CB8AC3E}">
        <p14:creationId xmlns:p14="http://schemas.microsoft.com/office/powerpoint/2010/main" val="42691970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49 CFR 219.103 – cont.</a:t>
            </a:r>
          </a:p>
        </p:txBody>
      </p:sp>
      <p:sp>
        <p:nvSpPr>
          <p:cNvPr id="3" name="Text Placeholder 2"/>
          <p:cNvSpPr>
            <a:spLocks noGrp="1"/>
          </p:cNvSpPr>
          <p:nvPr>
            <p:ph type="body" sz="quarter" idx="10"/>
          </p:nvPr>
        </p:nvSpPr>
        <p:spPr>
          <a:xfrm>
            <a:off x="409575" y="1447800"/>
            <a:ext cx="8382000" cy="4702826"/>
          </a:xfrm>
        </p:spPr>
        <p:txBody>
          <a:bodyPr/>
          <a:lstStyle/>
          <a:p>
            <a:pPr marL="517525" lvl="1" indent="0">
              <a:buNone/>
            </a:pPr>
            <a:r>
              <a:rPr lang="en-US" sz="3200" dirty="0"/>
              <a:t>(3) In the event the employee is being treated by more than one medical practitioner, </a:t>
            </a:r>
            <a:r>
              <a:rPr lang="en-US" sz="3200" b="1" dirty="0">
                <a:solidFill>
                  <a:srgbClr val="FFFF00"/>
                </a:solidFill>
              </a:rPr>
              <a:t>at least one treating medical practitioner has been informed of all medications authorized or prescribed and has determined that use of the medications is consistent with the safe performance of the employee's duties</a:t>
            </a:r>
            <a:r>
              <a:rPr lang="en-US" sz="3200" dirty="0"/>
              <a:t> (and the employee has observed any restrictions imposed with respect to use of the medications in combination).</a:t>
            </a:r>
          </a:p>
          <a:p>
            <a:pPr marL="0" indent="0">
              <a:buNone/>
            </a:pPr>
            <a:r>
              <a:rPr lang="en-US" sz="1600" dirty="0"/>
              <a:t>(</a:t>
            </a:r>
            <a:endParaRPr lang="en-US" dirty="0"/>
          </a:p>
        </p:txBody>
      </p:sp>
    </p:spTree>
    <p:extLst>
      <p:ext uri="{BB962C8B-B14F-4D97-AF65-F5344CB8AC3E}">
        <p14:creationId xmlns:p14="http://schemas.microsoft.com/office/powerpoint/2010/main" val="70745904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49 CFR 219.103 – cont.</a:t>
            </a:r>
          </a:p>
        </p:txBody>
      </p:sp>
      <p:sp>
        <p:nvSpPr>
          <p:cNvPr id="3" name="Text Placeholder 2"/>
          <p:cNvSpPr>
            <a:spLocks noGrp="1"/>
          </p:cNvSpPr>
          <p:nvPr>
            <p:ph type="body" sz="quarter" idx="10"/>
          </p:nvPr>
        </p:nvSpPr>
        <p:spPr>
          <a:xfrm>
            <a:off x="381000" y="2209800"/>
            <a:ext cx="8382000" cy="3034677"/>
          </a:xfrm>
        </p:spPr>
        <p:txBody>
          <a:bodyPr/>
          <a:lstStyle/>
          <a:p>
            <a:r>
              <a:rPr lang="en-US" sz="3600" dirty="0"/>
              <a:t>b) This subpart </a:t>
            </a:r>
            <a:r>
              <a:rPr lang="en-US" sz="3600" dirty="0">
                <a:solidFill>
                  <a:srgbClr val="FFFF00"/>
                </a:solidFill>
              </a:rPr>
              <a:t>does not restrict</a:t>
            </a:r>
            <a:r>
              <a:rPr lang="en-US" sz="3600" dirty="0"/>
              <a:t> any discretion available to the railroad to require that employees notify the railroad of therapeutic drug use or obtain prior approval for such use.</a:t>
            </a:r>
          </a:p>
          <a:p>
            <a:endParaRPr lang="en-US" dirty="0"/>
          </a:p>
        </p:txBody>
      </p:sp>
    </p:spTree>
    <p:extLst>
      <p:ext uri="{BB962C8B-B14F-4D97-AF65-F5344CB8AC3E}">
        <p14:creationId xmlns:p14="http://schemas.microsoft.com/office/powerpoint/2010/main" val="412351296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1411552"/>
            <a:ext cx="8382000" cy="1846659"/>
          </a:xfrm>
        </p:spPr>
        <p:txBody>
          <a:bodyPr/>
          <a:lstStyle/>
          <a:p>
            <a:pPr marL="0" indent="0" algn="ctr">
              <a:buNone/>
            </a:pPr>
            <a:r>
              <a:rPr lang="en-US" sz="4800" dirty="0"/>
              <a:t>Module 3 </a:t>
            </a:r>
          </a:p>
          <a:p>
            <a:pPr marL="0" indent="0" algn="ctr">
              <a:lnSpc>
                <a:spcPct val="50000"/>
              </a:lnSpc>
              <a:spcBef>
                <a:spcPts val="0"/>
              </a:spcBef>
              <a:buNone/>
            </a:pPr>
            <a:endParaRPr lang="en-US" sz="4800" dirty="0"/>
          </a:p>
          <a:p>
            <a:pPr marL="0" indent="0" algn="ctr">
              <a:buNone/>
            </a:pPr>
            <a:r>
              <a:rPr lang="en-US" sz="4800" dirty="0"/>
              <a:t>Company Rx-OTC Policy Toolkit</a:t>
            </a:r>
          </a:p>
        </p:txBody>
      </p:sp>
    </p:spTree>
    <p:extLst>
      <p:ext uri="{BB962C8B-B14F-4D97-AF65-F5344CB8AC3E}">
        <p14:creationId xmlns:p14="http://schemas.microsoft.com/office/powerpoint/2010/main" val="345786717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1411552"/>
            <a:ext cx="8382000" cy="1846659"/>
          </a:xfrm>
        </p:spPr>
        <p:txBody>
          <a:bodyPr/>
          <a:lstStyle/>
          <a:p>
            <a:pPr marL="0" indent="0" algn="ctr">
              <a:buNone/>
            </a:pPr>
            <a:r>
              <a:rPr lang="en-US" sz="4800" dirty="0"/>
              <a:t>Module 1 </a:t>
            </a:r>
          </a:p>
          <a:p>
            <a:pPr marL="0" indent="0" algn="ctr">
              <a:lnSpc>
                <a:spcPct val="50000"/>
              </a:lnSpc>
              <a:spcBef>
                <a:spcPts val="0"/>
              </a:spcBef>
              <a:buNone/>
            </a:pPr>
            <a:endParaRPr lang="en-US" sz="4800" dirty="0"/>
          </a:p>
          <a:p>
            <a:pPr marL="0" indent="0" algn="ctr">
              <a:buNone/>
            </a:pPr>
            <a:r>
              <a:rPr lang="en-US" sz="4800" dirty="0"/>
              <a:t>Introduction </a:t>
            </a:r>
          </a:p>
        </p:txBody>
      </p:sp>
    </p:spTree>
    <p:extLst>
      <p:ext uri="{BB962C8B-B14F-4D97-AF65-F5344CB8AC3E}">
        <p14:creationId xmlns:p14="http://schemas.microsoft.com/office/powerpoint/2010/main" val="968850557"/>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495794"/>
          </a:xfrm>
        </p:spPr>
        <p:txBody>
          <a:bodyPr/>
          <a:lstStyle/>
          <a:p>
            <a:r>
              <a:rPr lang="en-US" sz="3600" dirty="0"/>
              <a:t>Our Company Policy on Prescription, Over-the-Counter, Dietary Supplements, and Herbal Remedies</a:t>
            </a:r>
          </a:p>
        </p:txBody>
      </p:sp>
      <p:sp>
        <p:nvSpPr>
          <p:cNvPr id="3" name="Text Placeholder 2"/>
          <p:cNvSpPr>
            <a:spLocks noGrp="1"/>
          </p:cNvSpPr>
          <p:nvPr>
            <p:ph type="body" sz="quarter" idx="10"/>
          </p:nvPr>
        </p:nvSpPr>
        <p:spPr>
          <a:xfrm>
            <a:off x="381000" y="2057400"/>
            <a:ext cx="8382000" cy="2511457"/>
          </a:xfrm>
        </p:spPr>
        <p:txBody>
          <a:bodyPr/>
          <a:lstStyle/>
          <a:p>
            <a:r>
              <a:rPr lang="en-US" dirty="0"/>
              <a:t>[You may want to outline your company policy or published guidelines here if you have them]</a:t>
            </a:r>
          </a:p>
          <a:p>
            <a:r>
              <a:rPr lang="en-US" dirty="0"/>
              <a:t>XXX</a:t>
            </a:r>
          </a:p>
          <a:p>
            <a:r>
              <a:rPr lang="en-US" dirty="0"/>
              <a:t>XXX</a:t>
            </a:r>
          </a:p>
          <a:p>
            <a:r>
              <a:rPr lang="en-US" dirty="0"/>
              <a:t>XXX</a:t>
            </a:r>
          </a:p>
        </p:txBody>
      </p:sp>
    </p:spTree>
    <p:extLst>
      <p:ext uri="{BB962C8B-B14F-4D97-AF65-F5344CB8AC3E}">
        <p14:creationId xmlns:p14="http://schemas.microsoft.com/office/powerpoint/2010/main" val="393568475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Model Policy Toolkit</a:t>
            </a:r>
          </a:p>
        </p:txBody>
      </p:sp>
      <p:sp>
        <p:nvSpPr>
          <p:cNvPr id="3" name="Text Placeholder 2"/>
          <p:cNvSpPr>
            <a:spLocks noGrp="1"/>
          </p:cNvSpPr>
          <p:nvPr>
            <p:ph type="body" sz="quarter" idx="10"/>
          </p:nvPr>
        </p:nvSpPr>
        <p:spPr>
          <a:xfrm>
            <a:off x="381000" y="1411552"/>
            <a:ext cx="8382000" cy="3428631"/>
          </a:xfrm>
        </p:spPr>
        <p:txBody>
          <a:bodyPr/>
          <a:lstStyle/>
          <a:p>
            <a:r>
              <a:rPr lang="en-US" dirty="0"/>
              <a:t>Railroads are required to comply with 49 CFR Part 219.103 which requires:</a:t>
            </a:r>
          </a:p>
          <a:p>
            <a:pPr lvl="1"/>
            <a:r>
              <a:rPr lang="en-US" u="sng" dirty="0"/>
              <a:t>At a minimum:</a:t>
            </a:r>
          </a:p>
          <a:p>
            <a:pPr lvl="2"/>
            <a:r>
              <a:rPr lang="en-US" dirty="0">
                <a:cs typeface="Arial" panose="020B0604020202020204" pitchFamily="34" charset="0"/>
              </a:rPr>
              <a:t>The employee’s physician to make a good faith judgment, with </a:t>
            </a:r>
            <a:r>
              <a:rPr lang="en-US" b="1" dirty="0">
                <a:solidFill>
                  <a:srgbClr val="FFFF00"/>
                </a:solidFill>
                <a:cs typeface="Arial" panose="020B0604020202020204" pitchFamily="34" charset="0"/>
              </a:rPr>
              <a:t>notice of the employee's assigned duties</a:t>
            </a:r>
            <a:r>
              <a:rPr lang="en-US" dirty="0">
                <a:cs typeface="Arial" panose="020B0604020202020204" pitchFamily="34" charset="0"/>
              </a:rPr>
              <a:t> and on the basis of the available medical history, that </a:t>
            </a:r>
            <a:r>
              <a:rPr lang="en-US" b="1" dirty="0">
                <a:solidFill>
                  <a:srgbClr val="FFFF00"/>
                </a:solidFill>
                <a:cs typeface="Arial" panose="020B0604020202020204" pitchFamily="34" charset="0"/>
              </a:rPr>
              <a:t>use of the substance by the employee at the prescribed or authorized dosage level is consistent with the safe performance of the employee's duties.</a:t>
            </a:r>
            <a:endParaRPr lang="en-US" u="sng" dirty="0"/>
          </a:p>
        </p:txBody>
      </p:sp>
    </p:spTree>
    <p:extLst>
      <p:ext uri="{BB962C8B-B14F-4D97-AF65-F5344CB8AC3E}">
        <p14:creationId xmlns:p14="http://schemas.microsoft.com/office/powerpoint/2010/main" val="691736259"/>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498598"/>
          </a:xfrm>
        </p:spPr>
        <p:txBody>
          <a:bodyPr/>
          <a:lstStyle/>
          <a:p>
            <a:r>
              <a:rPr lang="en-US" sz="3600" dirty="0"/>
              <a:t>Rx-OTC Model Policy Components</a:t>
            </a:r>
          </a:p>
        </p:txBody>
      </p:sp>
      <p:sp>
        <p:nvSpPr>
          <p:cNvPr id="3" name="Text Placeholder 2"/>
          <p:cNvSpPr>
            <a:spLocks noGrp="1"/>
          </p:cNvSpPr>
          <p:nvPr>
            <p:ph type="body" sz="quarter" idx="10"/>
          </p:nvPr>
        </p:nvSpPr>
        <p:spPr>
          <a:xfrm>
            <a:off x="381000" y="1143000"/>
            <a:ext cx="8382000" cy="4545860"/>
          </a:xfrm>
        </p:spPr>
        <p:txBody>
          <a:bodyPr/>
          <a:lstStyle/>
          <a:p>
            <a:r>
              <a:rPr lang="en-US" sz="2800" dirty="0"/>
              <a:t>Every employer of regulated service employees is </a:t>
            </a:r>
            <a:r>
              <a:rPr lang="en-US" sz="2800" i="1" dirty="0"/>
              <a:t>encouraged</a:t>
            </a:r>
            <a:r>
              <a:rPr lang="en-US" sz="2800" dirty="0"/>
              <a:t> to have a comprehensive policy and </a:t>
            </a:r>
            <a:r>
              <a:rPr lang="en-US" sz="2800" i="1" dirty="0"/>
              <a:t>required</a:t>
            </a:r>
            <a:r>
              <a:rPr lang="en-US" sz="2800" dirty="0"/>
              <a:t> to address Rx/OTC medication use even if only meeting the minimum standard in Part 219.103.</a:t>
            </a:r>
          </a:p>
          <a:p>
            <a:pPr lvl="1"/>
            <a:endParaRPr lang="en-US" sz="1800" dirty="0"/>
          </a:p>
          <a:p>
            <a:pPr lvl="1"/>
            <a:r>
              <a:rPr lang="en-US" dirty="0"/>
              <a:t>Recommended components can include:</a:t>
            </a:r>
          </a:p>
          <a:p>
            <a:pPr lvl="2"/>
            <a:r>
              <a:rPr lang="en-US" u="sng" dirty="0"/>
              <a:t>Notification</a:t>
            </a:r>
            <a:r>
              <a:rPr lang="en-US" dirty="0"/>
              <a:t>:  Reporting and monitoring the use of Rx/OTC medications.</a:t>
            </a:r>
          </a:p>
          <a:p>
            <a:pPr lvl="2"/>
            <a:endParaRPr lang="en-US" dirty="0"/>
          </a:p>
          <a:p>
            <a:pPr lvl="2"/>
            <a:r>
              <a:rPr lang="en-US" u="sng" dirty="0"/>
              <a:t>Medical Review</a:t>
            </a:r>
            <a:r>
              <a:rPr lang="en-US" dirty="0"/>
              <a:t>: Obtaining medical input (from a licensed health-care professional) to evaluate the impact Rx/OTC medication use may have on safety-sensitive employees.</a:t>
            </a:r>
          </a:p>
        </p:txBody>
      </p:sp>
    </p:spTree>
    <p:extLst>
      <p:ext uri="{BB962C8B-B14F-4D97-AF65-F5344CB8AC3E}">
        <p14:creationId xmlns:p14="http://schemas.microsoft.com/office/powerpoint/2010/main" val="4167900805"/>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443198"/>
          </a:xfrm>
        </p:spPr>
        <p:txBody>
          <a:bodyPr/>
          <a:lstStyle/>
          <a:p>
            <a:r>
              <a:rPr lang="en-US" sz="3200" dirty="0"/>
              <a:t>Rx-OTC Model Policy Components - Continued</a:t>
            </a:r>
          </a:p>
        </p:txBody>
      </p:sp>
      <p:sp>
        <p:nvSpPr>
          <p:cNvPr id="3" name="Text Placeholder 2"/>
          <p:cNvSpPr>
            <a:spLocks noGrp="1"/>
          </p:cNvSpPr>
          <p:nvPr>
            <p:ph type="body" sz="quarter" idx="10"/>
          </p:nvPr>
        </p:nvSpPr>
        <p:spPr>
          <a:xfrm>
            <a:off x="0" y="1143000"/>
            <a:ext cx="8839200" cy="6032421"/>
          </a:xfrm>
        </p:spPr>
        <p:txBody>
          <a:bodyPr/>
          <a:lstStyle/>
          <a:p>
            <a:pPr lvl="2"/>
            <a:r>
              <a:rPr lang="en-US" sz="2800" u="sng" dirty="0"/>
              <a:t>Appropriate Restrictions</a:t>
            </a:r>
            <a:r>
              <a:rPr lang="en-US" sz="2800" dirty="0"/>
              <a:t>:  Removing safety-sensitive employees from duty when impaired and/or using Rx/OTC medications that may affect vehicle operation and/or the performance of other safety-sensitive functions.</a:t>
            </a:r>
          </a:p>
          <a:p>
            <a:pPr lvl="4"/>
            <a:r>
              <a:rPr lang="en-US" dirty="0"/>
              <a:t>Reporting requirement prior to use (hours)</a:t>
            </a:r>
          </a:p>
          <a:p>
            <a:pPr lvl="4"/>
            <a:r>
              <a:rPr lang="en-US" dirty="0"/>
              <a:t>Allow for period of time for employees to acclimate to Rx medications – Coordinate with HR attendance policy</a:t>
            </a:r>
          </a:p>
          <a:p>
            <a:pPr lvl="4"/>
            <a:r>
              <a:rPr lang="en-US" dirty="0"/>
              <a:t>Set standard hour restrictions after use of various medications or classes of medications</a:t>
            </a:r>
            <a:endParaRPr lang="en-US" dirty="0"/>
          </a:p>
          <a:p>
            <a:pPr marL="914400" lvl="2" indent="0">
              <a:buNone/>
            </a:pPr>
            <a:endParaRPr lang="en-US" sz="2800" dirty="0"/>
          </a:p>
          <a:p>
            <a:pPr lvl="2"/>
            <a:r>
              <a:rPr lang="en-US" sz="2800" u="sng" dirty="0"/>
              <a:t>Defining the roles and responsibilities:</a:t>
            </a:r>
            <a:r>
              <a:rPr lang="en-US" sz="2800" dirty="0"/>
              <a:t> of employer managers and supervisors.</a:t>
            </a:r>
          </a:p>
          <a:p>
            <a:endParaRPr lang="en-US" dirty="0"/>
          </a:p>
        </p:txBody>
      </p:sp>
    </p:spTree>
    <p:extLst>
      <p:ext uri="{BB962C8B-B14F-4D97-AF65-F5344CB8AC3E}">
        <p14:creationId xmlns:p14="http://schemas.microsoft.com/office/powerpoint/2010/main" val="892748926"/>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443198"/>
          </a:xfrm>
        </p:spPr>
        <p:txBody>
          <a:bodyPr/>
          <a:lstStyle/>
          <a:p>
            <a:r>
              <a:rPr lang="en-US" sz="3200" dirty="0"/>
              <a:t>Rx-OTC Model Policy Components - Continued</a:t>
            </a:r>
          </a:p>
        </p:txBody>
      </p:sp>
      <p:sp>
        <p:nvSpPr>
          <p:cNvPr id="3" name="Text Placeholder 2"/>
          <p:cNvSpPr>
            <a:spLocks noGrp="1"/>
          </p:cNvSpPr>
          <p:nvPr>
            <p:ph type="body" sz="quarter" idx="10"/>
          </p:nvPr>
        </p:nvSpPr>
        <p:spPr>
          <a:xfrm>
            <a:off x="381000" y="1411552"/>
            <a:ext cx="8382000" cy="5324535"/>
          </a:xfrm>
        </p:spPr>
        <p:txBody>
          <a:bodyPr/>
          <a:lstStyle/>
          <a:p>
            <a:pPr lvl="2"/>
            <a:r>
              <a:rPr lang="en-US" sz="2800" u="sng" dirty="0"/>
              <a:t>Covered positions:</a:t>
            </a:r>
            <a:r>
              <a:rPr lang="en-US" sz="2800" dirty="0"/>
              <a:t> regulated service positions as defined by 49 CFR Part 219 at a minimum</a:t>
            </a:r>
          </a:p>
          <a:p>
            <a:pPr lvl="2"/>
            <a:endParaRPr lang="en-US" sz="2800" u="sng" dirty="0"/>
          </a:p>
          <a:p>
            <a:pPr lvl="2"/>
            <a:r>
              <a:rPr lang="en-US" sz="2800" u="sng" dirty="0"/>
              <a:t>Establishing consequences</a:t>
            </a:r>
            <a:r>
              <a:rPr lang="en-US" sz="2800" dirty="0"/>
              <a:t>: for violating policy provisions for the use and reporting of Rx/ OTC medications.</a:t>
            </a:r>
          </a:p>
          <a:p>
            <a:pPr lvl="2"/>
            <a:endParaRPr lang="en-US" sz="2800" dirty="0"/>
          </a:p>
          <a:p>
            <a:pPr lvl="2"/>
            <a:r>
              <a:rPr lang="en-US" sz="2800" u="sng" dirty="0"/>
              <a:t>Forms and Laminated cards</a:t>
            </a:r>
          </a:p>
          <a:p>
            <a:pPr lvl="2"/>
            <a:endParaRPr lang="en-US" sz="2800" u="sng" dirty="0"/>
          </a:p>
          <a:p>
            <a:pPr lvl="2"/>
            <a:r>
              <a:rPr lang="en-US" sz="2800" u="sng" dirty="0"/>
              <a:t>Determining confidentiality</a:t>
            </a:r>
            <a:r>
              <a:rPr lang="en-US" sz="2800" dirty="0"/>
              <a:t> protections regarding records.</a:t>
            </a:r>
          </a:p>
          <a:p>
            <a:endParaRPr lang="en-US" dirty="0"/>
          </a:p>
        </p:txBody>
      </p:sp>
    </p:spTree>
    <p:extLst>
      <p:ext uri="{BB962C8B-B14F-4D97-AF65-F5344CB8AC3E}">
        <p14:creationId xmlns:p14="http://schemas.microsoft.com/office/powerpoint/2010/main" val="3725644407"/>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443198"/>
          </a:xfrm>
        </p:spPr>
        <p:txBody>
          <a:bodyPr/>
          <a:lstStyle/>
          <a:p>
            <a:r>
              <a:rPr lang="en-US" sz="3200" dirty="0"/>
              <a:t>Rx-OTC Model Policy Components - Continued</a:t>
            </a:r>
          </a:p>
        </p:txBody>
      </p:sp>
      <p:sp>
        <p:nvSpPr>
          <p:cNvPr id="3" name="Text Placeholder 2"/>
          <p:cNvSpPr>
            <a:spLocks noGrp="1"/>
          </p:cNvSpPr>
          <p:nvPr>
            <p:ph type="body" sz="quarter" idx="10"/>
          </p:nvPr>
        </p:nvSpPr>
        <p:spPr>
          <a:xfrm>
            <a:off x="381000" y="1219200"/>
            <a:ext cx="8382000" cy="5287601"/>
          </a:xfrm>
        </p:spPr>
        <p:txBody>
          <a:bodyPr/>
          <a:lstStyle/>
          <a:p>
            <a:pPr lvl="1"/>
            <a:r>
              <a:rPr lang="en-US" u="sng" dirty="0"/>
              <a:t>Forms and Laminated Cards</a:t>
            </a:r>
            <a:endParaRPr lang="en-US" dirty="0"/>
          </a:p>
          <a:p>
            <a:pPr lvl="2"/>
            <a:r>
              <a:rPr lang="en-US" u="sng" dirty="0"/>
              <a:t>Forms</a:t>
            </a:r>
            <a:r>
              <a:rPr lang="en-US" dirty="0"/>
              <a:t>:</a:t>
            </a:r>
          </a:p>
          <a:p>
            <a:pPr lvl="3"/>
            <a:r>
              <a:rPr lang="en-US" dirty="0"/>
              <a:t>Provide physician sign-off form for medications that may cause drowsiness or dizziness/clumsiness or unsteadiness/confusion or </a:t>
            </a:r>
            <a:r>
              <a:rPr lang="en-US" dirty="0"/>
              <a:t>require caution while operating machinery</a:t>
            </a:r>
            <a:endParaRPr lang="en-US" dirty="0"/>
          </a:p>
          <a:p>
            <a:pPr lvl="3"/>
            <a:r>
              <a:rPr lang="en-US" dirty="0"/>
              <a:t>Those medications requiring sign-off should include at a minimum: Opioid and Synthetic Opioids, Benzodiazepines, Barbiturates, Muscle Relaxers, Sedating Antihistamines, and Sleep Medications</a:t>
            </a:r>
          </a:p>
          <a:p>
            <a:pPr lvl="2"/>
            <a:r>
              <a:rPr lang="en-US" u="sng" dirty="0"/>
              <a:t>Laminated cards:</a:t>
            </a:r>
            <a:endParaRPr lang="en-US" dirty="0"/>
          </a:p>
          <a:p>
            <a:pPr lvl="3"/>
            <a:r>
              <a:rPr lang="en-US" dirty="0"/>
              <a:t>To bring to physicians describing the specific employee’s regulated service functions</a:t>
            </a:r>
          </a:p>
          <a:p>
            <a:endParaRPr lang="en-US" dirty="0"/>
          </a:p>
        </p:txBody>
      </p:sp>
    </p:spTree>
    <p:extLst>
      <p:ext uri="{BB962C8B-B14F-4D97-AF65-F5344CB8AC3E}">
        <p14:creationId xmlns:p14="http://schemas.microsoft.com/office/powerpoint/2010/main" val="4091648441"/>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1411552"/>
            <a:ext cx="8382000" cy="2511457"/>
          </a:xfrm>
        </p:spPr>
        <p:txBody>
          <a:bodyPr/>
          <a:lstStyle/>
          <a:p>
            <a:pPr marL="0" indent="0" algn="ctr">
              <a:buNone/>
            </a:pPr>
            <a:r>
              <a:rPr lang="en-US" sz="4800" dirty="0"/>
              <a:t>Module 4 </a:t>
            </a:r>
          </a:p>
          <a:p>
            <a:pPr marL="0" indent="0" algn="ctr">
              <a:lnSpc>
                <a:spcPct val="50000"/>
              </a:lnSpc>
              <a:spcBef>
                <a:spcPts val="0"/>
              </a:spcBef>
              <a:buNone/>
            </a:pPr>
            <a:endParaRPr lang="en-US" sz="4800" dirty="0"/>
          </a:p>
          <a:p>
            <a:pPr marL="0" indent="0" algn="ctr">
              <a:buNone/>
            </a:pPr>
            <a:r>
              <a:rPr lang="en-US" sz="4800" dirty="0"/>
              <a:t>Types of Medications and Health Related Products (HRPs)</a:t>
            </a:r>
          </a:p>
        </p:txBody>
      </p:sp>
    </p:spTree>
    <p:extLst>
      <p:ext uri="{BB962C8B-B14F-4D97-AF65-F5344CB8AC3E}">
        <p14:creationId xmlns:p14="http://schemas.microsoft.com/office/powerpoint/2010/main" val="380375545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Types of Medications and Health Related Products (HRPs)</a:t>
            </a:r>
          </a:p>
        </p:txBody>
      </p:sp>
      <p:sp>
        <p:nvSpPr>
          <p:cNvPr id="3" name="Text Placeholder 2"/>
          <p:cNvSpPr>
            <a:spLocks noGrp="1"/>
          </p:cNvSpPr>
          <p:nvPr>
            <p:ph type="body" sz="quarter" idx="10"/>
          </p:nvPr>
        </p:nvSpPr>
        <p:spPr>
          <a:xfrm>
            <a:off x="381000" y="1828800"/>
            <a:ext cx="8382000" cy="4407360"/>
          </a:xfrm>
        </p:spPr>
        <p:txBody>
          <a:bodyPr/>
          <a:lstStyle/>
          <a:p>
            <a:r>
              <a:rPr lang="en-US" sz="3600" dirty="0">
                <a:solidFill>
                  <a:srgbClr val="FFFF00"/>
                </a:solidFill>
              </a:rPr>
              <a:t>I.   Many medications and HRPs should have </a:t>
            </a:r>
            <a:r>
              <a:rPr lang="en-US" sz="3600" b="1" u="sng" dirty="0">
                <a:solidFill>
                  <a:srgbClr val="FFFF00"/>
                </a:solidFill>
              </a:rPr>
              <a:t>little potential risk</a:t>
            </a:r>
            <a:r>
              <a:rPr lang="en-US" sz="3600" b="1" dirty="0">
                <a:solidFill>
                  <a:srgbClr val="FFFF00"/>
                </a:solidFill>
              </a:rPr>
              <a:t> </a:t>
            </a:r>
            <a:r>
              <a:rPr lang="en-US" sz="3600" dirty="0">
                <a:solidFill>
                  <a:srgbClr val="FFFF00"/>
                </a:solidFill>
              </a:rPr>
              <a:t>to safety</a:t>
            </a:r>
          </a:p>
          <a:p>
            <a:pPr marL="0" indent="0">
              <a:lnSpc>
                <a:spcPct val="50000"/>
              </a:lnSpc>
              <a:spcBef>
                <a:spcPts val="0"/>
              </a:spcBef>
              <a:buNone/>
            </a:pPr>
            <a:endParaRPr lang="en-US" sz="4000" dirty="0"/>
          </a:p>
          <a:p>
            <a:pPr lvl="1"/>
            <a:r>
              <a:rPr lang="en-US" sz="3600" dirty="0"/>
              <a:t>Small potential for side effects or adverse reactions for most of us</a:t>
            </a:r>
          </a:p>
          <a:p>
            <a:pPr marL="517525" lvl="1" indent="0">
              <a:lnSpc>
                <a:spcPct val="50000"/>
              </a:lnSpc>
              <a:spcBef>
                <a:spcPts val="0"/>
              </a:spcBef>
              <a:buNone/>
            </a:pPr>
            <a:endParaRPr lang="en-US" sz="3600" dirty="0"/>
          </a:p>
          <a:p>
            <a:pPr lvl="1"/>
            <a:r>
              <a:rPr lang="en-US" sz="3600" dirty="0"/>
              <a:t>Any medication or HRP has some potential, especially when combined with other meds</a:t>
            </a:r>
          </a:p>
        </p:txBody>
      </p:sp>
    </p:spTree>
    <p:extLst>
      <p:ext uri="{BB962C8B-B14F-4D97-AF65-F5344CB8AC3E}">
        <p14:creationId xmlns:p14="http://schemas.microsoft.com/office/powerpoint/2010/main" val="2117019649"/>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553998"/>
          </a:xfrm>
        </p:spPr>
        <p:txBody>
          <a:bodyPr/>
          <a:lstStyle/>
          <a:p>
            <a:r>
              <a:rPr lang="en-US" sz="4000" dirty="0"/>
              <a:t>Types of Medications and HRPs – cont.</a:t>
            </a:r>
          </a:p>
        </p:txBody>
      </p:sp>
      <p:sp>
        <p:nvSpPr>
          <p:cNvPr id="3" name="Text Placeholder 2"/>
          <p:cNvSpPr>
            <a:spLocks noGrp="1"/>
          </p:cNvSpPr>
          <p:nvPr>
            <p:ph type="body" sz="quarter" idx="10"/>
          </p:nvPr>
        </p:nvSpPr>
        <p:spPr>
          <a:xfrm>
            <a:off x="381000" y="1219200"/>
            <a:ext cx="8382000" cy="5336846"/>
          </a:xfrm>
        </p:spPr>
        <p:txBody>
          <a:bodyPr/>
          <a:lstStyle/>
          <a:p>
            <a:r>
              <a:rPr lang="en-US" sz="3600" dirty="0">
                <a:solidFill>
                  <a:srgbClr val="FFFF00"/>
                </a:solidFill>
              </a:rPr>
              <a:t>II.  Many medications and HRPs have </a:t>
            </a:r>
            <a:r>
              <a:rPr lang="en-US" sz="3600" b="1" u="sng" dirty="0">
                <a:solidFill>
                  <a:srgbClr val="FFFF00"/>
                </a:solidFill>
              </a:rPr>
              <a:t>some potential risk</a:t>
            </a:r>
            <a:r>
              <a:rPr lang="en-US" sz="3600" b="1" dirty="0">
                <a:solidFill>
                  <a:srgbClr val="FFFF00"/>
                </a:solidFill>
              </a:rPr>
              <a:t> </a:t>
            </a:r>
            <a:r>
              <a:rPr lang="en-US" sz="3600" dirty="0">
                <a:solidFill>
                  <a:srgbClr val="FFFF00"/>
                </a:solidFill>
              </a:rPr>
              <a:t>to safety whether taken alone or in combination</a:t>
            </a:r>
          </a:p>
          <a:p>
            <a:pPr marL="0" indent="0">
              <a:lnSpc>
                <a:spcPct val="50000"/>
              </a:lnSpc>
              <a:spcBef>
                <a:spcPts val="0"/>
              </a:spcBef>
              <a:buNone/>
            </a:pPr>
            <a:endParaRPr lang="en-US" dirty="0"/>
          </a:p>
          <a:p>
            <a:pPr lvl="1"/>
            <a:r>
              <a:rPr lang="en-US" sz="3200" dirty="0"/>
              <a:t>The highest risk is usually as your body </a:t>
            </a:r>
            <a:r>
              <a:rPr lang="en-US" sz="3200" u="sng" dirty="0"/>
              <a:t>gets used to (acclimates to)</a:t>
            </a:r>
            <a:r>
              <a:rPr lang="en-US" sz="3200" dirty="0"/>
              <a:t> the medication or HRP</a:t>
            </a:r>
          </a:p>
          <a:p>
            <a:pPr lvl="1"/>
            <a:r>
              <a:rPr lang="en-US" sz="3200" dirty="0"/>
              <a:t>Often, these effects will soon pass</a:t>
            </a:r>
          </a:p>
          <a:p>
            <a:pPr lvl="2"/>
            <a:r>
              <a:rPr lang="en-US" sz="3200" dirty="0"/>
              <a:t>In a few hours</a:t>
            </a:r>
          </a:p>
          <a:p>
            <a:pPr lvl="2"/>
            <a:r>
              <a:rPr lang="en-US" sz="3200" dirty="0"/>
              <a:t>In a few days</a:t>
            </a:r>
          </a:p>
          <a:p>
            <a:pPr marL="914400" lvl="2" indent="0">
              <a:buNone/>
            </a:pPr>
            <a:r>
              <a:rPr lang="en-US" sz="3200" u="sng" dirty="0"/>
              <a:t>But not always</a:t>
            </a:r>
          </a:p>
        </p:txBody>
      </p:sp>
    </p:spTree>
    <p:extLst>
      <p:ext uri="{BB962C8B-B14F-4D97-AF65-F5344CB8AC3E}">
        <p14:creationId xmlns:p14="http://schemas.microsoft.com/office/powerpoint/2010/main" val="3928387738"/>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553998"/>
          </a:xfrm>
        </p:spPr>
        <p:txBody>
          <a:bodyPr/>
          <a:lstStyle/>
          <a:p>
            <a:r>
              <a:rPr lang="en-US" sz="4000" dirty="0"/>
              <a:t>Types of Medications and HRPs – cont.</a:t>
            </a:r>
          </a:p>
        </p:txBody>
      </p:sp>
      <p:sp>
        <p:nvSpPr>
          <p:cNvPr id="3" name="Text Placeholder 2"/>
          <p:cNvSpPr>
            <a:spLocks noGrp="1"/>
          </p:cNvSpPr>
          <p:nvPr>
            <p:ph type="body" sz="quarter" idx="10"/>
          </p:nvPr>
        </p:nvSpPr>
        <p:spPr>
          <a:xfrm>
            <a:off x="381000" y="1295400"/>
            <a:ext cx="8382000" cy="5380213"/>
          </a:xfrm>
        </p:spPr>
        <p:txBody>
          <a:bodyPr/>
          <a:lstStyle/>
          <a:p>
            <a:pPr lvl="1"/>
            <a:r>
              <a:rPr lang="en-US" sz="3600" u="sng" dirty="0"/>
              <a:t>Do not</a:t>
            </a:r>
            <a:r>
              <a:rPr lang="en-US" sz="3600" dirty="0"/>
              <a:t> perform safety-critical duties when you feel side effects or have adverse reactions</a:t>
            </a:r>
          </a:p>
          <a:p>
            <a:pPr marL="517525" lvl="1" indent="0">
              <a:lnSpc>
                <a:spcPct val="50000"/>
              </a:lnSpc>
              <a:spcBef>
                <a:spcPts val="0"/>
              </a:spcBef>
              <a:buNone/>
            </a:pPr>
            <a:endParaRPr lang="en-US" sz="3600" dirty="0"/>
          </a:p>
          <a:p>
            <a:pPr lvl="1"/>
            <a:r>
              <a:rPr lang="en-US" sz="3600" dirty="0"/>
              <a:t>If you have either of these that you weren’t prepared for or won’t go away, </a:t>
            </a:r>
            <a:r>
              <a:rPr lang="en-US" sz="3600" u="sng" dirty="0"/>
              <a:t>contact your doctor immediately</a:t>
            </a:r>
          </a:p>
          <a:p>
            <a:pPr marL="517525" lvl="1" indent="0">
              <a:lnSpc>
                <a:spcPct val="50000"/>
              </a:lnSpc>
              <a:spcBef>
                <a:spcPts val="0"/>
              </a:spcBef>
              <a:buNone/>
            </a:pPr>
            <a:endParaRPr lang="en-US" sz="3600" dirty="0"/>
          </a:p>
          <a:p>
            <a:pPr lvl="1"/>
            <a:r>
              <a:rPr lang="en-US" sz="3600" dirty="0"/>
              <a:t>Always make sure your doctor knows </a:t>
            </a:r>
            <a:r>
              <a:rPr lang="en-US" sz="3600" u="sng" dirty="0"/>
              <a:t>everything</a:t>
            </a:r>
            <a:r>
              <a:rPr lang="en-US" sz="3600" dirty="0"/>
              <a:t> you are taking (including all HRPs)</a:t>
            </a:r>
          </a:p>
          <a:p>
            <a:endParaRPr lang="en-US" sz="3600" dirty="0"/>
          </a:p>
        </p:txBody>
      </p:sp>
    </p:spTree>
    <p:extLst>
      <p:ext uri="{BB962C8B-B14F-4D97-AF65-F5344CB8AC3E}">
        <p14:creationId xmlns:p14="http://schemas.microsoft.com/office/powerpoint/2010/main" val="174637727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br>
              <a:rPr lang="en-US" dirty="0"/>
            </a:br>
            <a:endParaRPr lang="en-US" dirty="0"/>
          </a:p>
        </p:txBody>
      </p:sp>
      <p:sp>
        <p:nvSpPr>
          <p:cNvPr id="3" name="Text Placeholder 2"/>
          <p:cNvSpPr>
            <a:spLocks noGrp="1"/>
          </p:cNvSpPr>
          <p:nvPr>
            <p:ph type="body" sz="quarter" idx="10"/>
          </p:nvPr>
        </p:nvSpPr>
        <p:spPr>
          <a:xfrm>
            <a:off x="381000" y="1411552"/>
            <a:ext cx="8382000" cy="4641271"/>
          </a:xfrm>
        </p:spPr>
        <p:txBody>
          <a:bodyPr/>
          <a:lstStyle/>
          <a:p>
            <a:r>
              <a:rPr lang="en-US" sz="3600" dirty="0"/>
              <a:t>In the rail industry, our primary concern must be for </a:t>
            </a:r>
            <a:r>
              <a:rPr lang="en-US" sz="3600" dirty="0">
                <a:solidFill>
                  <a:srgbClr val="FFFF00"/>
                </a:solidFill>
              </a:rPr>
              <a:t>safe railroad operations </a:t>
            </a:r>
            <a:r>
              <a:rPr lang="en-US" sz="3600" dirty="0"/>
              <a:t>and the protection of the </a:t>
            </a:r>
            <a:r>
              <a:rPr lang="en-US" sz="3600" dirty="0">
                <a:solidFill>
                  <a:srgbClr val="FFFF00"/>
                </a:solidFill>
              </a:rPr>
              <a:t>health and welfare </a:t>
            </a:r>
            <a:r>
              <a:rPr lang="en-US" sz="3600" dirty="0"/>
              <a:t>of our fellow employees and the public</a:t>
            </a:r>
          </a:p>
          <a:p>
            <a:endParaRPr lang="en-US" dirty="0"/>
          </a:p>
          <a:p>
            <a:r>
              <a:rPr lang="en-US" sz="3600" dirty="0"/>
              <a:t>Every one of our employees, safety-critical or not, has a </a:t>
            </a:r>
            <a:r>
              <a:rPr lang="en-US" sz="3600" dirty="0">
                <a:solidFill>
                  <a:srgbClr val="FFFF00"/>
                </a:solidFill>
              </a:rPr>
              <a:t>responsibility to perform their duties in a safe, effective, and fully alert manner</a:t>
            </a:r>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553998"/>
          </a:xfrm>
        </p:spPr>
        <p:txBody>
          <a:bodyPr/>
          <a:lstStyle/>
          <a:p>
            <a:r>
              <a:rPr lang="en-US" sz="4000" dirty="0"/>
              <a:t>Types of Medications and HRPs – cont.</a:t>
            </a:r>
          </a:p>
        </p:txBody>
      </p:sp>
      <p:sp>
        <p:nvSpPr>
          <p:cNvPr id="3" name="Text Placeholder 2"/>
          <p:cNvSpPr>
            <a:spLocks noGrp="1"/>
          </p:cNvSpPr>
          <p:nvPr>
            <p:ph type="body" sz="quarter" idx="10"/>
          </p:nvPr>
        </p:nvSpPr>
        <p:spPr>
          <a:xfrm>
            <a:off x="381000" y="1447800"/>
            <a:ext cx="8382000" cy="4648200"/>
          </a:xfrm>
        </p:spPr>
        <p:txBody>
          <a:bodyPr/>
          <a:lstStyle/>
          <a:p>
            <a:r>
              <a:rPr lang="en-US" sz="3600" dirty="0">
                <a:solidFill>
                  <a:srgbClr val="FFFF00"/>
                </a:solidFill>
              </a:rPr>
              <a:t>III.  Some medications can </a:t>
            </a:r>
            <a:r>
              <a:rPr lang="en-US" sz="3600" b="1" u="sng" dirty="0">
                <a:solidFill>
                  <a:srgbClr val="FFFF00"/>
                </a:solidFill>
              </a:rPr>
              <a:t>have a high risk to safety</a:t>
            </a:r>
            <a:r>
              <a:rPr lang="en-US" sz="3600" b="1" dirty="0">
                <a:solidFill>
                  <a:srgbClr val="FFFF00"/>
                </a:solidFill>
              </a:rPr>
              <a:t> </a:t>
            </a:r>
            <a:r>
              <a:rPr lang="en-US" sz="3600" dirty="0">
                <a:solidFill>
                  <a:srgbClr val="FFFF00"/>
                </a:solidFill>
              </a:rPr>
              <a:t>because the side effects or adverse reactions can become severe</a:t>
            </a:r>
          </a:p>
          <a:p>
            <a:pPr marL="0" indent="0">
              <a:lnSpc>
                <a:spcPct val="30000"/>
              </a:lnSpc>
              <a:spcBef>
                <a:spcPts val="0"/>
              </a:spcBef>
              <a:buNone/>
            </a:pPr>
            <a:endParaRPr lang="en-US" sz="3600" dirty="0"/>
          </a:p>
          <a:p>
            <a:pPr lvl="1"/>
            <a:r>
              <a:rPr lang="en-US" sz="3600" dirty="0"/>
              <a:t>Judgment, level of alertness, and/or performance is impacted</a:t>
            </a:r>
          </a:p>
          <a:p>
            <a:pPr marL="0" indent="0">
              <a:lnSpc>
                <a:spcPct val="30000"/>
              </a:lnSpc>
              <a:spcBef>
                <a:spcPts val="0"/>
              </a:spcBef>
              <a:buNone/>
            </a:pPr>
            <a:endParaRPr lang="en-US" sz="3600" dirty="0"/>
          </a:p>
          <a:p>
            <a:pPr lvl="1"/>
            <a:r>
              <a:rPr lang="en-US" sz="3600" u="sng" dirty="0"/>
              <a:t>Do not</a:t>
            </a:r>
            <a:r>
              <a:rPr lang="en-US" sz="3600" dirty="0"/>
              <a:t> perform safety-critical duties if impaired.</a:t>
            </a:r>
          </a:p>
          <a:p>
            <a:pPr marL="517525" lvl="1" indent="0">
              <a:lnSpc>
                <a:spcPct val="30000"/>
              </a:lnSpc>
              <a:spcBef>
                <a:spcPts val="0"/>
              </a:spcBef>
              <a:buNone/>
            </a:pPr>
            <a:endParaRPr lang="en-US" sz="3200" dirty="0"/>
          </a:p>
          <a:p>
            <a:pPr lvl="1"/>
            <a:endParaRPr lang="en-US" dirty="0"/>
          </a:p>
        </p:txBody>
      </p:sp>
    </p:spTree>
    <p:extLst>
      <p:ext uri="{BB962C8B-B14F-4D97-AF65-F5344CB8AC3E}">
        <p14:creationId xmlns:p14="http://schemas.microsoft.com/office/powerpoint/2010/main" val="579597906"/>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Types of Medications and HRPs – cont.</a:t>
            </a:r>
          </a:p>
        </p:txBody>
      </p:sp>
      <p:sp>
        <p:nvSpPr>
          <p:cNvPr id="3" name="Text Placeholder 2"/>
          <p:cNvSpPr>
            <a:spLocks noGrp="1"/>
          </p:cNvSpPr>
          <p:nvPr>
            <p:ph type="body" sz="quarter" idx="10"/>
          </p:nvPr>
        </p:nvSpPr>
        <p:spPr>
          <a:xfrm>
            <a:off x="304800" y="1905000"/>
            <a:ext cx="8382000" cy="3810274"/>
          </a:xfrm>
        </p:spPr>
        <p:txBody>
          <a:bodyPr/>
          <a:lstStyle/>
          <a:p>
            <a:pPr lvl="1"/>
            <a:r>
              <a:rPr lang="en-US" sz="3600" dirty="0"/>
              <a:t>If your feel impaired where you may not be safe to drive or to do your job,  </a:t>
            </a:r>
            <a:r>
              <a:rPr lang="en-US" sz="3600" u="sng" dirty="0"/>
              <a:t>contact your doctor immediately</a:t>
            </a:r>
          </a:p>
          <a:p>
            <a:pPr marL="517525" lvl="1" indent="0">
              <a:lnSpc>
                <a:spcPct val="30000"/>
              </a:lnSpc>
              <a:spcBef>
                <a:spcPts val="0"/>
              </a:spcBef>
              <a:buNone/>
            </a:pPr>
            <a:endParaRPr lang="en-US" sz="3600" dirty="0"/>
          </a:p>
          <a:p>
            <a:pPr lvl="1"/>
            <a:r>
              <a:rPr lang="en-US" sz="3600" dirty="0"/>
              <a:t>Always make sure your doctor knows </a:t>
            </a:r>
            <a:r>
              <a:rPr lang="en-US" sz="3600" u="sng" dirty="0"/>
              <a:t>everything</a:t>
            </a:r>
            <a:r>
              <a:rPr lang="en-US" sz="3600" dirty="0"/>
              <a:t> you are taking (including all HRPs)</a:t>
            </a:r>
          </a:p>
          <a:p>
            <a:endParaRPr lang="en-US" dirty="0"/>
          </a:p>
        </p:txBody>
      </p:sp>
    </p:spTree>
    <p:extLst>
      <p:ext uri="{BB962C8B-B14F-4D97-AF65-F5344CB8AC3E}">
        <p14:creationId xmlns:p14="http://schemas.microsoft.com/office/powerpoint/2010/main" val="3317623060"/>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152400" y="1411552"/>
            <a:ext cx="8610600" cy="3043910"/>
          </a:xfrm>
        </p:spPr>
        <p:txBody>
          <a:bodyPr/>
          <a:lstStyle/>
          <a:p>
            <a:pPr marL="0" indent="0" algn="ctr">
              <a:buNone/>
            </a:pPr>
            <a:r>
              <a:rPr lang="en-US" sz="4800" dirty="0"/>
              <a:t>Module 5</a:t>
            </a:r>
          </a:p>
          <a:p>
            <a:pPr marL="0" indent="0" algn="ctr">
              <a:buNone/>
            </a:pPr>
            <a:endParaRPr lang="en-US" sz="1400" dirty="0"/>
          </a:p>
          <a:p>
            <a:pPr marL="0" indent="0" algn="ctr">
              <a:buNone/>
            </a:pPr>
            <a:r>
              <a:rPr lang="en-US" sz="4800" dirty="0"/>
              <a:t>State Medical Marijuana Laws and How They Impact Federally Regulated Employees</a:t>
            </a:r>
          </a:p>
        </p:txBody>
      </p:sp>
    </p:spTree>
    <p:extLst>
      <p:ext uri="{BB962C8B-B14F-4D97-AF65-F5344CB8AC3E}">
        <p14:creationId xmlns:p14="http://schemas.microsoft.com/office/powerpoint/2010/main" val="1586201927"/>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a:t>State Medical Marijuana Laws</a:t>
            </a:r>
            <a:br>
              <a:rPr lang="en-US" dirty="0"/>
            </a:br>
            <a:endParaRPr lang="en-US" dirty="0"/>
          </a:p>
        </p:txBody>
      </p:sp>
      <p:sp>
        <p:nvSpPr>
          <p:cNvPr id="3" name="Text Placeholder 2"/>
          <p:cNvSpPr>
            <a:spLocks noGrp="1"/>
          </p:cNvSpPr>
          <p:nvPr>
            <p:ph type="body" sz="quarter" idx="10"/>
          </p:nvPr>
        </p:nvSpPr>
        <p:spPr>
          <a:xfrm>
            <a:off x="381000" y="1559783"/>
            <a:ext cx="8382000" cy="5416868"/>
          </a:xfrm>
        </p:spPr>
        <p:txBody>
          <a:bodyPr/>
          <a:lstStyle/>
          <a:p>
            <a:r>
              <a:rPr lang="en-US" sz="3600" dirty="0"/>
              <a:t>This part of the presentation is about the </a:t>
            </a:r>
            <a:r>
              <a:rPr lang="en-US" sz="3600" u="sng" dirty="0">
                <a:solidFill>
                  <a:srgbClr val="FFFF00"/>
                </a:solidFill>
              </a:rPr>
              <a:t>Federal Controlled Substances Act</a:t>
            </a:r>
            <a:r>
              <a:rPr lang="en-US" sz="3600" u="sng" dirty="0"/>
              <a:t> </a:t>
            </a:r>
            <a:r>
              <a:rPr lang="en-US" sz="3600" dirty="0"/>
              <a:t>(CSA; 1970 and as amended) and how it impacts </a:t>
            </a:r>
            <a:r>
              <a:rPr lang="en-US" sz="3600" u="sng" dirty="0"/>
              <a:t>State Laws </a:t>
            </a:r>
            <a:r>
              <a:rPr lang="en-US" sz="3600" dirty="0"/>
              <a:t>when it comes to </a:t>
            </a:r>
            <a:r>
              <a:rPr lang="en-US" sz="3600" dirty="0">
                <a:solidFill>
                  <a:srgbClr val="FFFF00"/>
                </a:solidFill>
              </a:rPr>
              <a:t>marijuana</a:t>
            </a:r>
            <a:r>
              <a:rPr lang="en-US" sz="3600" dirty="0"/>
              <a:t> (MJ)</a:t>
            </a:r>
          </a:p>
          <a:p>
            <a:pPr marL="0" indent="0">
              <a:lnSpc>
                <a:spcPct val="30000"/>
              </a:lnSpc>
              <a:spcBef>
                <a:spcPts val="0"/>
              </a:spcBef>
              <a:buNone/>
            </a:pPr>
            <a:endParaRPr lang="en-US" sz="3600" u="sng" dirty="0"/>
          </a:p>
          <a:p>
            <a:r>
              <a:rPr lang="en-US" sz="3600" dirty="0"/>
              <a:t>The CSA places selected drugs and chemicals with abuse potential on </a:t>
            </a:r>
            <a:r>
              <a:rPr lang="en-US" sz="3600" u="sng" dirty="0">
                <a:solidFill>
                  <a:srgbClr val="FFFF00"/>
                </a:solidFill>
              </a:rPr>
              <a:t>5 Schedules</a:t>
            </a:r>
            <a:r>
              <a:rPr lang="en-US" sz="3600" dirty="0">
                <a:solidFill>
                  <a:srgbClr val="FFFF00"/>
                </a:solidFill>
              </a:rPr>
              <a:t> </a:t>
            </a:r>
            <a:r>
              <a:rPr lang="en-US" sz="3600" dirty="0"/>
              <a:t>based on perceived medical uses (see 21 USC §812)</a:t>
            </a:r>
          </a:p>
          <a:p>
            <a:endParaRPr lang="en-US" u="sng" dirty="0"/>
          </a:p>
        </p:txBody>
      </p:sp>
    </p:spTree>
    <p:extLst>
      <p:ext uri="{BB962C8B-B14F-4D97-AF65-F5344CB8AC3E}">
        <p14:creationId xmlns:p14="http://schemas.microsoft.com/office/powerpoint/2010/main" val="2323751091"/>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State Medical Marijuana Laws – cont.</a:t>
            </a:r>
          </a:p>
        </p:txBody>
      </p:sp>
      <p:sp>
        <p:nvSpPr>
          <p:cNvPr id="3" name="Text Placeholder 2"/>
          <p:cNvSpPr>
            <a:spLocks noGrp="1"/>
          </p:cNvSpPr>
          <p:nvPr>
            <p:ph type="body" sz="quarter" idx="10"/>
          </p:nvPr>
        </p:nvSpPr>
        <p:spPr>
          <a:xfrm>
            <a:off x="381000" y="1411552"/>
            <a:ext cx="8382000" cy="5287601"/>
          </a:xfrm>
        </p:spPr>
        <p:txBody>
          <a:bodyPr/>
          <a:lstStyle/>
          <a:p>
            <a:r>
              <a:rPr lang="en-US" sz="3600" dirty="0"/>
              <a:t>The CSA says that </a:t>
            </a:r>
            <a:r>
              <a:rPr lang="en-US" sz="3600" u="sng" dirty="0"/>
              <a:t>Schedule I drugs have a high medical risk potential, high abuse potential, and no acceptable medical uses</a:t>
            </a:r>
          </a:p>
          <a:p>
            <a:pPr marL="0" indent="0">
              <a:lnSpc>
                <a:spcPct val="50000"/>
              </a:lnSpc>
              <a:spcBef>
                <a:spcPts val="0"/>
              </a:spcBef>
              <a:buNone/>
            </a:pPr>
            <a:endParaRPr lang="en-US" u="sng" dirty="0"/>
          </a:p>
          <a:p>
            <a:pPr lvl="1"/>
            <a:r>
              <a:rPr lang="en-US" sz="3200" dirty="0"/>
              <a:t>Examples of drugs are heroin, LSD, MDMA (ecstasy), peyote/mescaline, many  others</a:t>
            </a:r>
          </a:p>
          <a:p>
            <a:pPr marL="517525" lvl="1" indent="0">
              <a:lnSpc>
                <a:spcPct val="50000"/>
              </a:lnSpc>
              <a:spcBef>
                <a:spcPts val="0"/>
              </a:spcBef>
              <a:buNone/>
            </a:pPr>
            <a:endParaRPr lang="en-US" sz="3200" dirty="0"/>
          </a:p>
          <a:p>
            <a:pPr lvl="1"/>
            <a:r>
              <a:rPr lang="en-US" sz="3200" dirty="0"/>
              <a:t>Schedule I drugs are </a:t>
            </a:r>
            <a:r>
              <a:rPr lang="en-US" sz="3200" dirty="0">
                <a:solidFill>
                  <a:srgbClr val="FFFF00"/>
                </a:solidFill>
              </a:rPr>
              <a:t>illegal</a:t>
            </a:r>
            <a:r>
              <a:rPr lang="en-US" sz="3200" dirty="0"/>
              <a:t> to use or possess under Federal law </a:t>
            </a:r>
          </a:p>
          <a:p>
            <a:pPr marL="0" indent="0">
              <a:lnSpc>
                <a:spcPct val="50000"/>
              </a:lnSpc>
              <a:spcBef>
                <a:spcPts val="0"/>
              </a:spcBef>
              <a:buNone/>
            </a:pPr>
            <a:endParaRPr lang="en-US" dirty="0"/>
          </a:p>
          <a:p>
            <a:pPr lvl="1"/>
            <a:r>
              <a:rPr lang="en-US" sz="3200" u="sng" dirty="0">
                <a:solidFill>
                  <a:srgbClr val="FFFF00"/>
                </a:solidFill>
              </a:rPr>
              <a:t>Federal CSA places MJ on Schedule I</a:t>
            </a:r>
          </a:p>
          <a:p>
            <a:pPr marL="0" indent="0">
              <a:buNone/>
            </a:pPr>
            <a:endParaRPr lang="en-US" dirty="0"/>
          </a:p>
        </p:txBody>
      </p:sp>
    </p:spTree>
    <p:extLst>
      <p:ext uri="{BB962C8B-B14F-4D97-AF65-F5344CB8AC3E}">
        <p14:creationId xmlns:p14="http://schemas.microsoft.com/office/powerpoint/2010/main" val="386326801"/>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State Medical Marijuana Laws – cont.</a:t>
            </a:r>
          </a:p>
        </p:txBody>
      </p:sp>
      <p:sp>
        <p:nvSpPr>
          <p:cNvPr id="3" name="Text Placeholder 2"/>
          <p:cNvSpPr>
            <a:spLocks noGrp="1"/>
          </p:cNvSpPr>
          <p:nvPr>
            <p:ph type="body" sz="quarter" idx="10"/>
          </p:nvPr>
        </p:nvSpPr>
        <p:spPr>
          <a:xfrm>
            <a:off x="381000" y="1411552"/>
            <a:ext cx="8382000" cy="5330690"/>
          </a:xfrm>
        </p:spPr>
        <p:txBody>
          <a:bodyPr/>
          <a:lstStyle/>
          <a:p>
            <a:r>
              <a:rPr lang="en-US" sz="3600" dirty="0"/>
              <a:t>Schedules II-V contain a number of other commonly Rx drugs:</a:t>
            </a:r>
          </a:p>
          <a:p>
            <a:pPr marL="0" indent="0">
              <a:lnSpc>
                <a:spcPct val="50000"/>
              </a:lnSpc>
              <a:spcBef>
                <a:spcPts val="0"/>
              </a:spcBef>
              <a:buNone/>
            </a:pPr>
            <a:endParaRPr lang="en-US" dirty="0"/>
          </a:p>
          <a:p>
            <a:pPr lvl="1"/>
            <a:r>
              <a:rPr lang="en-US" sz="3200" u="sng" dirty="0"/>
              <a:t>Schedule II</a:t>
            </a:r>
            <a:r>
              <a:rPr lang="en-US" sz="3200" dirty="0"/>
              <a:t>:  amphetamine (Adderall, Vyanase), methamphetamine, morphine, oxycodone (Oxycontin, Percocet), hydrocodone (Vicodin), stronger formulations of codeine, PCP (???!!!)</a:t>
            </a:r>
          </a:p>
          <a:p>
            <a:pPr marL="517525" lvl="1" indent="0">
              <a:lnSpc>
                <a:spcPct val="50000"/>
              </a:lnSpc>
              <a:spcBef>
                <a:spcPts val="0"/>
              </a:spcBef>
              <a:buNone/>
            </a:pPr>
            <a:endParaRPr lang="en-US" sz="3200" dirty="0"/>
          </a:p>
          <a:p>
            <a:pPr lvl="1"/>
            <a:r>
              <a:rPr lang="en-US" sz="3200" dirty="0"/>
              <a:t>Schedule II drugs are also tightly controlled due to high abuse potential</a:t>
            </a:r>
          </a:p>
          <a:p>
            <a:endParaRPr lang="en-US" dirty="0"/>
          </a:p>
        </p:txBody>
      </p:sp>
    </p:spTree>
    <p:extLst>
      <p:ext uri="{BB962C8B-B14F-4D97-AF65-F5344CB8AC3E}">
        <p14:creationId xmlns:p14="http://schemas.microsoft.com/office/powerpoint/2010/main" val="3490996359"/>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State Medical Marijuana Laws – cont.</a:t>
            </a:r>
          </a:p>
        </p:txBody>
      </p:sp>
      <p:sp>
        <p:nvSpPr>
          <p:cNvPr id="3" name="Text Placeholder 2"/>
          <p:cNvSpPr>
            <a:spLocks noGrp="1"/>
          </p:cNvSpPr>
          <p:nvPr>
            <p:ph type="body" sz="quarter" idx="10"/>
          </p:nvPr>
        </p:nvSpPr>
        <p:spPr>
          <a:xfrm>
            <a:off x="381000" y="1411552"/>
            <a:ext cx="8382000" cy="4185761"/>
          </a:xfrm>
        </p:spPr>
        <p:txBody>
          <a:bodyPr/>
          <a:lstStyle/>
          <a:p>
            <a:pPr lvl="1"/>
            <a:r>
              <a:rPr lang="en-US" sz="3200" u="sng" dirty="0"/>
              <a:t>Schedule III</a:t>
            </a:r>
            <a:r>
              <a:rPr lang="en-US" sz="3200" dirty="0"/>
              <a:t>: many barbiturates (major sedatives like phenobarbital, secobarbital, butalbital), steroids, lesser potent formulations of codeine</a:t>
            </a:r>
          </a:p>
          <a:p>
            <a:pPr lvl="1"/>
            <a:r>
              <a:rPr lang="en-US" sz="3200" u="sng" dirty="0"/>
              <a:t>Schedule IV</a:t>
            </a:r>
            <a:r>
              <a:rPr lang="en-US" sz="3200" dirty="0"/>
              <a:t>: many benzodiazepines (so-called minor tranquilizers like Xanax, Ativan, Klonopin, Valium)</a:t>
            </a:r>
          </a:p>
          <a:p>
            <a:pPr lvl="1"/>
            <a:r>
              <a:rPr lang="en-US" sz="3200" u="sng" dirty="0"/>
              <a:t>Schedule V</a:t>
            </a:r>
            <a:r>
              <a:rPr lang="en-US" sz="3200" dirty="0"/>
              <a:t>:  still lesser potent formulations of codeine</a:t>
            </a:r>
          </a:p>
        </p:txBody>
      </p:sp>
    </p:spTree>
    <p:extLst>
      <p:ext uri="{BB962C8B-B14F-4D97-AF65-F5344CB8AC3E}">
        <p14:creationId xmlns:p14="http://schemas.microsoft.com/office/powerpoint/2010/main" val="1505099206"/>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State Medical Marijuana Laws – cont.</a:t>
            </a:r>
          </a:p>
        </p:txBody>
      </p:sp>
      <p:sp>
        <p:nvSpPr>
          <p:cNvPr id="3" name="Text Placeholder 2"/>
          <p:cNvSpPr>
            <a:spLocks noGrp="1"/>
          </p:cNvSpPr>
          <p:nvPr>
            <p:ph type="body" sz="quarter" idx="10"/>
          </p:nvPr>
        </p:nvSpPr>
        <p:spPr>
          <a:xfrm>
            <a:off x="381000" y="1752600"/>
            <a:ext cx="8382000" cy="1495794"/>
          </a:xfrm>
        </p:spPr>
        <p:txBody>
          <a:bodyPr/>
          <a:lstStyle/>
          <a:p>
            <a:r>
              <a:rPr lang="en-US" sz="3600" dirty="0"/>
              <a:t>Federal law requires a prescribing Health Care Practitioner (HCP) to register with the DEA.  Schedule I drugs are </a:t>
            </a:r>
            <a:r>
              <a:rPr lang="en-US" sz="3600" u="sng" dirty="0">
                <a:solidFill>
                  <a:srgbClr val="FFFF00"/>
                </a:solidFill>
              </a:rPr>
              <a:t>illegal to Rx</a:t>
            </a:r>
            <a:endParaRPr lang="en-US" sz="3600" dirty="0"/>
          </a:p>
        </p:txBody>
      </p:sp>
    </p:spTree>
    <p:extLst>
      <p:ext uri="{BB962C8B-B14F-4D97-AF65-F5344CB8AC3E}">
        <p14:creationId xmlns:p14="http://schemas.microsoft.com/office/powerpoint/2010/main" val="4072269567"/>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State Medical Marijuana Laws – cont.</a:t>
            </a:r>
          </a:p>
        </p:txBody>
      </p:sp>
      <p:sp>
        <p:nvSpPr>
          <p:cNvPr id="3" name="Text Placeholder 2"/>
          <p:cNvSpPr>
            <a:spLocks noGrp="1"/>
          </p:cNvSpPr>
          <p:nvPr>
            <p:ph type="body" sz="quarter" idx="10"/>
          </p:nvPr>
        </p:nvSpPr>
        <p:spPr>
          <a:xfrm>
            <a:off x="152400" y="1295400"/>
            <a:ext cx="8610600" cy="4690515"/>
          </a:xfrm>
        </p:spPr>
        <p:txBody>
          <a:bodyPr/>
          <a:lstStyle/>
          <a:p>
            <a:r>
              <a:rPr lang="en-US" sz="3600" dirty="0"/>
              <a:t>State laws are all different, but they have some commonalities:</a:t>
            </a:r>
          </a:p>
          <a:p>
            <a:pPr marL="0" indent="0">
              <a:lnSpc>
                <a:spcPct val="50000"/>
              </a:lnSpc>
              <a:spcBef>
                <a:spcPts val="0"/>
              </a:spcBef>
              <a:buNone/>
            </a:pPr>
            <a:endParaRPr lang="en-US" sz="3600" dirty="0"/>
          </a:p>
          <a:p>
            <a:pPr lvl="1"/>
            <a:r>
              <a:rPr lang="en-US" sz="3600" u="sng" dirty="0">
                <a:solidFill>
                  <a:srgbClr val="FFFF00"/>
                </a:solidFill>
              </a:rPr>
              <a:t>None</a:t>
            </a:r>
            <a:r>
              <a:rPr lang="en-US" sz="3600" dirty="0"/>
              <a:t> require HCP’s to </a:t>
            </a:r>
            <a:r>
              <a:rPr lang="en-US" sz="3600" u="sng" dirty="0">
                <a:solidFill>
                  <a:srgbClr val="FFFF00"/>
                </a:solidFill>
              </a:rPr>
              <a:t>prescribe</a:t>
            </a:r>
            <a:r>
              <a:rPr lang="en-US" sz="3600" dirty="0"/>
              <a:t> MJ (that would be a violation of Federal law)</a:t>
            </a:r>
          </a:p>
          <a:p>
            <a:pPr marL="393192" lvl="1" indent="0">
              <a:lnSpc>
                <a:spcPct val="30000"/>
              </a:lnSpc>
              <a:buNone/>
            </a:pPr>
            <a:endParaRPr lang="en-US" sz="3600" dirty="0"/>
          </a:p>
          <a:p>
            <a:pPr lvl="1"/>
            <a:r>
              <a:rPr lang="en-US" sz="3600" u="sng" dirty="0">
                <a:solidFill>
                  <a:srgbClr val="FFFF00"/>
                </a:solidFill>
              </a:rPr>
              <a:t>All</a:t>
            </a:r>
            <a:r>
              <a:rPr lang="en-US" sz="3600" dirty="0"/>
              <a:t> permit qualified HCP’s to </a:t>
            </a:r>
            <a:r>
              <a:rPr lang="en-US" sz="3600" u="sng" dirty="0">
                <a:solidFill>
                  <a:srgbClr val="FFFF00"/>
                </a:solidFill>
              </a:rPr>
              <a:t>recommend</a:t>
            </a:r>
            <a:r>
              <a:rPr lang="en-US" sz="3600" dirty="0"/>
              <a:t> MJ</a:t>
            </a:r>
          </a:p>
          <a:p>
            <a:pPr marL="393192" lvl="1" indent="0">
              <a:lnSpc>
                <a:spcPct val="40000"/>
              </a:lnSpc>
              <a:spcBef>
                <a:spcPts val="0"/>
              </a:spcBef>
              <a:buNone/>
            </a:pPr>
            <a:endParaRPr lang="en-US" sz="4000" dirty="0"/>
          </a:p>
          <a:p>
            <a:endParaRPr lang="en-US" sz="4000" dirty="0"/>
          </a:p>
        </p:txBody>
      </p:sp>
    </p:spTree>
    <p:extLst>
      <p:ext uri="{BB962C8B-B14F-4D97-AF65-F5344CB8AC3E}">
        <p14:creationId xmlns:p14="http://schemas.microsoft.com/office/powerpoint/2010/main" val="3186455186"/>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State Medical Marijuana Laws – cont.</a:t>
            </a:r>
          </a:p>
        </p:txBody>
      </p:sp>
      <p:sp>
        <p:nvSpPr>
          <p:cNvPr id="3" name="Text Placeholder 2"/>
          <p:cNvSpPr>
            <a:spLocks noGrp="1"/>
          </p:cNvSpPr>
          <p:nvPr>
            <p:ph type="body" sz="quarter" idx="10"/>
          </p:nvPr>
        </p:nvSpPr>
        <p:spPr>
          <a:xfrm>
            <a:off x="381000" y="1752600"/>
            <a:ext cx="8382000" cy="4031873"/>
          </a:xfrm>
        </p:spPr>
        <p:txBody>
          <a:bodyPr/>
          <a:lstStyle/>
          <a:p>
            <a:pPr marL="396875" lvl="1">
              <a:buBlip>
                <a:blip r:embed="rId3"/>
              </a:buBlip>
            </a:pPr>
            <a:r>
              <a:rPr lang="en-US" sz="3600" dirty="0"/>
              <a:t>Medical conditions typically acceptable under state laws include cancer, glaucoma, HIV/AIDS, hepatitis C, ALS, wasting syndromes, severe chronic pain, severe chronic nausea, severe muscle spasms (like with MS), and PTSD (newer add in some states)</a:t>
            </a:r>
          </a:p>
          <a:p>
            <a:endParaRPr lang="en-US" dirty="0"/>
          </a:p>
        </p:txBody>
      </p:sp>
    </p:spTree>
    <p:extLst>
      <p:ext uri="{BB962C8B-B14F-4D97-AF65-F5344CB8AC3E}">
        <p14:creationId xmlns:p14="http://schemas.microsoft.com/office/powerpoint/2010/main" val="359456789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a:t>Introduction -- continued</a:t>
            </a:r>
          </a:p>
        </p:txBody>
      </p:sp>
      <p:sp>
        <p:nvSpPr>
          <p:cNvPr id="3" name="Text Placeholder 2"/>
          <p:cNvSpPr>
            <a:spLocks noGrp="1"/>
          </p:cNvSpPr>
          <p:nvPr>
            <p:ph type="body" sz="quarter" idx="10"/>
          </p:nvPr>
        </p:nvSpPr>
        <p:spPr>
          <a:xfrm>
            <a:off x="381000" y="2057400"/>
            <a:ext cx="8382000" cy="2462213"/>
          </a:xfrm>
        </p:spPr>
        <p:txBody>
          <a:bodyPr/>
          <a:lstStyle/>
          <a:p>
            <a:pPr>
              <a:lnSpc>
                <a:spcPct val="100000"/>
              </a:lnSpc>
            </a:pPr>
            <a:r>
              <a:rPr lang="en-US" sz="4000" dirty="0"/>
              <a:t>We are all aware of the consequences of the </a:t>
            </a:r>
            <a:r>
              <a:rPr lang="en-US" sz="4000" dirty="0">
                <a:solidFill>
                  <a:srgbClr val="FFFF00"/>
                </a:solidFill>
              </a:rPr>
              <a:t>use and misuse of illicit drugs </a:t>
            </a:r>
            <a:r>
              <a:rPr lang="en-US" sz="4000" dirty="0"/>
              <a:t>and the </a:t>
            </a:r>
            <a:r>
              <a:rPr lang="en-US" sz="4000" dirty="0">
                <a:solidFill>
                  <a:srgbClr val="FFFF00"/>
                </a:solidFill>
              </a:rPr>
              <a:t>abuse of alcohol</a:t>
            </a:r>
            <a:r>
              <a:rPr lang="en-US" sz="4000" dirty="0"/>
              <a:t> as it effects safety and job performance</a:t>
            </a:r>
          </a:p>
        </p:txBody>
      </p:sp>
    </p:spTree>
    <p:extLst>
      <p:ext uri="{BB962C8B-B14F-4D97-AF65-F5344CB8AC3E}">
        <p14:creationId xmlns:p14="http://schemas.microsoft.com/office/powerpoint/2010/main" val="565107802"/>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State Medical Marijuana Laws – cont.</a:t>
            </a:r>
          </a:p>
        </p:txBody>
      </p:sp>
      <p:sp>
        <p:nvSpPr>
          <p:cNvPr id="3" name="Text Placeholder 2"/>
          <p:cNvSpPr>
            <a:spLocks noGrp="1"/>
          </p:cNvSpPr>
          <p:nvPr>
            <p:ph type="body" sz="quarter" idx="10"/>
          </p:nvPr>
        </p:nvSpPr>
        <p:spPr>
          <a:xfrm>
            <a:off x="381000" y="1905000"/>
            <a:ext cx="8382000" cy="3502497"/>
          </a:xfrm>
        </p:spPr>
        <p:txBody>
          <a:bodyPr/>
          <a:lstStyle/>
          <a:p>
            <a:pPr marL="396875" lvl="1">
              <a:buBlip>
                <a:blip r:embed="rId3"/>
              </a:buBlip>
            </a:pPr>
            <a:r>
              <a:rPr lang="en-US" sz="4000" dirty="0"/>
              <a:t>All DOT Agencies </a:t>
            </a:r>
            <a:r>
              <a:rPr lang="en-US" sz="4000" dirty="0">
                <a:solidFill>
                  <a:srgbClr val="FFFF00"/>
                </a:solidFill>
              </a:rPr>
              <a:t>prohibit the use or possession of MJ </a:t>
            </a:r>
            <a:r>
              <a:rPr lang="en-US" sz="4000" dirty="0"/>
              <a:t>by Federally regulated employees </a:t>
            </a:r>
            <a:r>
              <a:rPr lang="en-US" sz="4000" dirty="0">
                <a:solidFill>
                  <a:srgbClr val="FFFF00"/>
                </a:solidFill>
              </a:rPr>
              <a:t>regardless of state laws</a:t>
            </a:r>
          </a:p>
          <a:p>
            <a:pPr marL="741363" lvl="2">
              <a:buBlip>
                <a:blip r:embed="rId3"/>
              </a:buBlip>
            </a:pPr>
            <a:endParaRPr lang="en-US" sz="4400" dirty="0">
              <a:solidFill>
                <a:srgbClr val="FFFF00"/>
              </a:solidFill>
            </a:endParaRPr>
          </a:p>
          <a:p>
            <a:endParaRPr lang="en-US" dirty="0"/>
          </a:p>
        </p:txBody>
      </p:sp>
    </p:spTree>
    <p:extLst>
      <p:ext uri="{BB962C8B-B14F-4D97-AF65-F5344CB8AC3E}">
        <p14:creationId xmlns:p14="http://schemas.microsoft.com/office/powerpoint/2010/main" val="401345452"/>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1219200"/>
            <a:ext cx="8382000" cy="3841052"/>
          </a:xfrm>
        </p:spPr>
        <p:txBody>
          <a:bodyPr/>
          <a:lstStyle/>
          <a:p>
            <a:pPr marL="0" indent="0" algn="ctr">
              <a:buNone/>
            </a:pPr>
            <a:r>
              <a:rPr lang="en-US" sz="4800" dirty="0"/>
              <a:t>Module 6</a:t>
            </a:r>
          </a:p>
          <a:p>
            <a:pPr marL="0" indent="0" algn="ctr">
              <a:lnSpc>
                <a:spcPct val="50000"/>
              </a:lnSpc>
              <a:spcBef>
                <a:spcPts val="0"/>
              </a:spcBef>
              <a:buNone/>
            </a:pPr>
            <a:endParaRPr lang="en-US" sz="4800" dirty="0"/>
          </a:p>
          <a:p>
            <a:pPr marL="0" indent="0" algn="ctr">
              <a:buNone/>
            </a:pPr>
            <a:r>
              <a:rPr lang="en-US" sz="4800" dirty="0"/>
              <a:t>General Guidelines For the Use of Any Prescribed Medication, Over-the-Counter Drug, Dietary Supplement, or Herbal Remedy </a:t>
            </a:r>
          </a:p>
        </p:txBody>
      </p:sp>
    </p:spTree>
    <p:extLst>
      <p:ext uri="{BB962C8B-B14F-4D97-AF65-F5344CB8AC3E}">
        <p14:creationId xmlns:p14="http://schemas.microsoft.com/office/powerpoint/2010/main" val="2636533252"/>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Guidelines</a:t>
            </a:r>
          </a:p>
        </p:txBody>
      </p:sp>
      <p:sp>
        <p:nvSpPr>
          <p:cNvPr id="3" name="Text Placeholder 2"/>
          <p:cNvSpPr>
            <a:spLocks noGrp="1"/>
          </p:cNvSpPr>
          <p:nvPr>
            <p:ph type="body" sz="quarter" idx="10"/>
          </p:nvPr>
        </p:nvSpPr>
        <p:spPr>
          <a:xfrm>
            <a:off x="381000" y="1905000"/>
            <a:ext cx="8382000" cy="2215991"/>
          </a:xfrm>
        </p:spPr>
        <p:txBody>
          <a:bodyPr/>
          <a:lstStyle/>
          <a:p>
            <a:r>
              <a:rPr lang="en-US" sz="4000" dirty="0"/>
              <a:t>Always consider whether your newly diagnosed or chronic medical condition makes you </a:t>
            </a:r>
            <a:r>
              <a:rPr lang="en-US" sz="4000" dirty="0">
                <a:solidFill>
                  <a:srgbClr val="FFFF00"/>
                </a:solidFill>
              </a:rPr>
              <a:t>medically unsafe </a:t>
            </a:r>
            <a:r>
              <a:rPr lang="en-US" sz="4000" dirty="0"/>
              <a:t>to perform safety-critical duties</a:t>
            </a:r>
          </a:p>
        </p:txBody>
      </p:sp>
    </p:spTree>
    <p:extLst>
      <p:ext uri="{BB962C8B-B14F-4D97-AF65-F5344CB8AC3E}">
        <p14:creationId xmlns:p14="http://schemas.microsoft.com/office/powerpoint/2010/main" val="4040464984"/>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475" y="762000"/>
            <a:ext cx="8382000" cy="609398"/>
          </a:xfrm>
        </p:spPr>
        <p:txBody>
          <a:bodyPr/>
          <a:lstStyle/>
          <a:p>
            <a:r>
              <a:rPr lang="en-US" sz="4400" dirty="0"/>
              <a:t>General Guidelines – cont.</a:t>
            </a:r>
          </a:p>
        </p:txBody>
      </p:sp>
      <p:sp>
        <p:nvSpPr>
          <p:cNvPr id="3" name="Text Placeholder 2"/>
          <p:cNvSpPr>
            <a:spLocks noGrp="1"/>
          </p:cNvSpPr>
          <p:nvPr>
            <p:ph type="body" sz="quarter" idx="10"/>
          </p:nvPr>
        </p:nvSpPr>
        <p:spPr>
          <a:xfrm>
            <a:off x="381000" y="1411552"/>
            <a:ext cx="8382000" cy="2708434"/>
          </a:xfrm>
        </p:spPr>
        <p:txBody>
          <a:bodyPr/>
          <a:lstStyle/>
          <a:p>
            <a:endParaRPr lang="en-US" sz="4400" dirty="0"/>
          </a:p>
          <a:p>
            <a:endParaRPr lang="en-US" sz="4400" dirty="0"/>
          </a:p>
          <a:p>
            <a:r>
              <a:rPr lang="en-US" sz="4400" dirty="0"/>
              <a:t>Always </a:t>
            </a:r>
            <a:r>
              <a:rPr lang="en-US" sz="4400" dirty="0">
                <a:solidFill>
                  <a:srgbClr val="FFFF00"/>
                </a:solidFill>
              </a:rPr>
              <a:t>read and follow </a:t>
            </a:r>
            <a:r>
              <a:rPr lang="en-US" sz="4400" dirty="0"/>
              <a:t>label directions</a:t>
            </a:r>
          </a:p>
        </p:txBody>
      </p:sp>
    </p:spTree>
    <p:extLst>
      <p:ext uri="{BB962C8B-B14F-4D97-AF65-F5344CB8AC3E}">
        <p14:creationId xmlns:p14="http://schemas.microsoft.com/office/powerpoint/2010/main" val="3250657918"/>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General Guidelines – cont.</a:t>
            </a:r>
          </a:p>
        </p:txBody>
      </p:sp>
      <p:sp>
        <p:nvSpPr>
          <p:cNvPr id="3" name="Text Placeholder 2"/>
          <p:cNvSpPr>
            <a:spLocks noGrp="1"/>
          </p:cNvSpPr>
          <p:nvPr>
            <p:ph type="body" sz="quarter" idx="10"/>
          </p:nvPr>
        </p:nvSpPr>
        <p:spPr>
          <a:xfrm>
            <a:off x="381000" y="1295400"/>
            <a:ext cx="8382000" cy="3767185"/>
          </a:xfrm>
        </p:spPr>
        <p:txBody>
          <a:bodyPr/>
          <a:lstStyle/>
          <a:p>
            <a:endParaRPr lang="en-US" dirty="0"/>
          </a:p>
          <a:p>
            <a:r>
              <a:rPr lang="en-US" sz="4000" dirty="0"/>
              <a:t>Always </a:t>
            </a:r>
            <a:r>
              <a:rPr lang="en-US" sz="4000" dirty="0">
                <a:solidFill>
                  <a:srgbClr val="FFFF00"/>
                </a:solidFill>
              </a:rPr>
              <a:t>self-monitor</a:t>
            </a:r>
            <a:r>
              <a:rPr lang="en-US" sz="4000" dirty="0"/>
              <a:t> your performance and ability to work safely</a:t>
            </a:r>
          </a:p>
          <a:p>
            <a:pPr marL="0" indent="0">
              <a:lnSpc>
                <a:spcPct val="50000"/>
              </a:lnSpc>
              <a:spcBef>
                <a:spcPts val="0"/>
              </a:spcBef>
              <a:buNone/>
            </a:pPr>
            <a:endParaRPr lang="en-US" sz="4000" dirty="0"/>
          </a:p>
          <a:p>
            <a:pPr lvl="1"/>
            <a:r>
              <a:rPr lang="en-US" sz="4000" dirty="0"/>
              <a:t>If you feel impaired, you should </a:t>
            </a:r>
            <a:r>
              <a:rPr lang="en-US" sz="4000" dirty="0">
                <a:solidFill>
                  <a:srgbClr val="FFFF00"/>
                </a:solidFill>
              </a:rPr>
              <a:t>immediately remove yourself </a:t>
            </a:r>
            <a:r>
              <a:rPr lang="en-US" sz="4000" dirty="0"/>
              <a:t>from safety-critical duties</a:t>
            </a:r>
          </a:p>
        </p:txBody>
      </p:sp>
    </p:spTree>
    <p:extLst>
      <p:ext uri="{BB962C8B-B14F-4D97-AF65-F5344CB8AC3E}">
        <p14:creationId xmlns:p14="http://schemas.microsoft.com/office/powerpoint/2010/main" val="1319251926"/>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82000" cy="838200"/>
          </a:xfrm>
        </p:spPr>
        <p:txBody>
          <a:bodyPr/>
          <a:lstStyle/>
          <a:p>
            <a:r>
              <a:rPr lang="en-US" sz="4400" dirty="0"/>
              <a:t>General Guidelines – cont.</a:t>
            </a:r>
          </a:p>
        </p:txBody>
      </p:sp>
      <p:sp>
        <p:nvSpPr>
          <p:cNvPr id="3" name="Text Placeholder 2"/>
          <p:cNvSpPr>
            <a:spLocks noGrp="1"/>
          </p:cNvSpPr>
          <p:nvPr>
            <p:ph type="body" sz="quarter" idx="10"/>
          </p:nvPr>
        </p:nvSpPr>
        <p:spPr>
          <a:xfrm>
            <a:off x="381000" y="1981200"/>
            <a:ext cx="8382000" cy="2215991"/>
          </a:xfrm>
        </p:spPr>
        <p:txBody>
          <a:bodyPr/>
          <a:lstStyle/>
          <a:p>
            <a:r>
              <a:rPr lang="en-US" sz="4000" dirty="0">
                <a:solidFill>
                  <a:srgbClr val="FFFF00"/>
                </a:solidFill>
              </a:rPr>
              <a:t>Never rely </a:t>
            </a:r>
            <a:r>
              <a:rPr lang="en-US" sz="4000" dirty="0"/>
              <a:t>on store clerks, your friends, the internet, or advertisements for advice on what medication to take</a:t>
            </a:r>
          </a:p>
        </p:txBody>
      </p:sp>
    </p:spTree>
    <p:extLst>
      <p:ext uri="{BB962C8B-B14F-4D97-AF65-F5344CB8AC3E}">
        <p14:creationId xmlns:p14="http://schemas.microsoft.com/office/powerpoint/2010/main" val="1272430025"/>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8382000" cy="914400"/>
          </a:xfrm>
        </p:spPr>
        <p:txBody>
          <a:bodyPr/>
          <a:lstStyle/>
          <a:p>
            <a:r>
              <a:rPr lang="en-US" sz="4400" dirty="0"/>
              <a:t>General Guidelines – cont.</a:t>
            </a:r>
          </a:p>
        </p:txBody>
      </p:sp>
      <p:sp>
        <p:nvSpPr>
          <p:cNvPr id="3" name="Text Placeholder 2"/>
          <p:cNvSpPr>
            <a:spLocks noGrp="1"/>
          </p:cNvSpPr>
          <p:nvPr>
            <p:ph type="body" sz="quarter" idx="10"/>
          </p:nvPr>
        </p:nvSpPr>
        <p:spPr>
          <a:xfrm rot="10800000" flipV="1">
            <a:off x="381000" y="2549605"/>
            <a:ext cx="8382000" cy="2215991"/>
          </a:xfrm>
        </p:spPr>
        <p:txBody>
          <a:bodyPr/>
          <a:lstStyle/>
          <a:p>
            <a:r>
              <a:rPr lang="en-US" sz="4000" dirty="0"/>
              <a:t>Whenever possible, ask your doctor or pharmacist for prescription or over-the-counter medications that </a:t>
            </a:r>
            <a:r>
              <a:rPr lang="en-US" sz="4000" dirty="0">
                <a:solidFill>
                  <a:srgbClr val="FFFF00"/>
                </a:solidFill>
              </a:rPr>
              <a:t>limit drowsiness or sedation</a:t>
            </a:r>
          </a:p>
        </p:txBody>
      </p:sp>
    </p:spTree>
    <p:extLst>
      <p:ext uri="{BB962C8B-B14F-4D97-AF65-F5344CB8AC3E}">
        <p14:creationId xmlns:p14="http://schemas.microsoft.com/office/powerpoint/2010/main" val="1564786103"/>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382000" cy="914400"/>
          </a:xfrm>
        </p:spPr>
        <p:txBody>
          <a:bodyPr/>
          <a:lstStyle/>
          <a:p>
            <a:r>
              <a:rPr lang="en-US" sz="4400" dirty="0"/>
              <a:t>General Guidelines – cont.</a:t>
            </a:r>
          </a:p>
        </p:txBody>
      </p:sp>
      <p:sp>
        <p:nvSpPr>
          <p:cNvPr id="3" name="Text Placeholder 2"/>
          <p:cNvSpPr>
            <a:spLocks noGrp="1"/>
          </p:cNvSpPr>
          <p:nvPr>
            <p:ph type="body" sz="quarter" idx="10"/>
          </p:nvPr>
        </p:nvSpPr>
        <p:spPr>
          <a:xfrm>
            <a:off x="342900" y="2057400"/>
            <a:ext cx="8382000" cy="2769989"/>
          </a:xfrm>
        </p:spPr>
        <p:txBody>
          <a:bodyPr/>
          <a:lstStyle/>
          <a:p>
            <a:r>
              <a:rPr lang="en-US" sz="4000" dirty="0"/>
              <a:t>The highest risk of impairment often comes with the </a:t>
            </a:r>
            <a:r>
              <a:rPr lang="en-US" sz="4000" dirty="0">
                <a:solidFill>
                  <a:srgbClr val="FFFF00"/>
                </a:solidFill>
              </a:rPr>
              <a:t>first few doses </a:t>
            </a:r>
            <a:r>
              <a:rPr lang="en-US" sz="4000" dirty="0"/>
              <a:t>of a medication or product until your body gets used to the drug or drug combination</a:t>
            </a:r>
          </a:p>
        </p:txBody>
      </p:sp>
    </p:spTree>
    <p:extLst>
      <p:ext uri="{BB962C8B-B14F-4D97-AF65-F5344CB8AC3E}">
        <p14:creationId xmlns:p14="http://schemas.microsoft.com/office/powerpoint/2010/main" val="4191124698"/>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838200"/>
            <a:ext cx="8382000" cy="685800"/>
          </a:xfrm>
        </p:spPr>
        <p:txBody>
          <a:bodyPr/>
          <a:lstStyle/>
          <a:p>
            <a:r>
              <a:rPr lang="en-US" sz="4400" dirty="0"/>
              <a:t>General Guidelines – cont.</a:t>
            </a:r>
          </a:p>
        </p:txBody>
      </p:sp>
      <p:sp>
        <p:nvSpPr>
          <p:cNvPr id="3" name="Text Placeholder 2"/>
          <p:cNvSpPr>
            <a:spLocks noGrp="1"/>
          </p:cNvSpPr>
          <p:nvPr>
            <p:ph type="body" sz="quarter" idx="10"/>
          </p:nvPr>
        </p:nvSpPr>
        <p:spPr>
          <a:xfrm>
            <a:off x="381000" y="2438400"/>
            <a:ext cx="8382000" cy="1107996"/>
          </a:xfrm>
        </p:spPr>
        <p:txBody>
          <a:bodyPr/>
          <a:lstStyle/>
          <a:p>
            <a:r>
              <a:rPr lang="en-US" sz="4000" dirty="0"/>
              <a:t>Ask your HCP if the </a:t>
            </a:r>
            <a:r>
              <a:rPr lang="en-US" sz="4000" dirty="0">
                <a:solidFill>
                  <a:srgbClr val="FFFF00"/>
                </a:solidFill>
              </a:rPr>
              <a:t>short acting </a:t>
            </a:r>
            <a:r>
              <a:rPr lang="en-US" sz="4000" dirty="0"/>
              <a:t>version of the drug is safer to start out</a:t>
            </a:r>
          </a:p>
        </p:txBody>
      </p:sp>
    </p:spTree>
    <p:extLst>
      <p:ext uri="{BB962C8B-B14F-4D97-AF65-F5344CB8AC3E}">
        <p14:creationId xmlns:p14="http://schemas.microsoft.com/office/powerpoint/2010/main" val="449534445"/>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General Guidelines – cont.</a:t>
            </a:r>
          </a:p>
        </p:txBody>
      </p:sp>
      <p:sp>
        <p:nvSpPr>
          <p:cNvPr id="3" name="Text Placeholder 2"/>
          <p:cNvSpPr>
            <a:spLocks noGrp="1"/>
          </p:cNvSpPr>
          <p:nvPr>
            <p:ph type="body" sz="quarter" idx="10"/>
          </p:nvPr>
        </p:nvSpPr>
        <p:spPr>
          <a:xfrm>
            <a:off x="381000" y="1143000"/>
            <a:ext cx="8382000" cy="6224087"/>
          </a:xfrm>
        </p:spPr>
        <p:txBody>
          <a:bodyPr/>
          <a:lstStyle/>
          <a:p>
            <a:r>
              <a:rPr lang="en-US" sz="3600" dirty="0"/>
              <a:t>If have an adverse reaction to a new medication, </a:t>
            </a:r>
            <a:r>
              <a:rPr lang="en-US" sz="3600" dirty="0">
                <a:solidFill>
                  <a:srgbClr val="FFFF00"/>
                </a:solidFill>
              </a:rPr>
              <a:t>call your HCP</a:t>
            </a:r>
            <a:r>
              <a:rPr lang="en-US" sz="3600" dirty="0"/>
              <a:t> to get permission to cease use</a:t>
            </a:r>
          </a:p>
          <a:p>
            <a:pPr lvl="1"/>
            <a:r>
              <a:rPr lang="en-US" dirty="0"/>
              <a:t>Examples: excessive drowsiness, weakness, nausea, blurred vision, mental clouding</a:t>
            </a:r>
          </a:p>
          <a:p>
            <a:pPr marL="517525" lvl="1" indent="0">
              <a:lnSpc>
                <a:spcPct val="30000"/>
              </a:lnSpc>
              <a:spcBef>
                <a:spcPts val="0"/>
              </a:spcBef>
              <a:buNone/>
            </a:pPr>
            <a:endParaRPr lang="en-US" dirty="0"/>
          </a:p>
          <a:p>
            <a:r>
              <a:rPr lang="en-US" sz="3600" dirty="0"/>
              <a:t>If you stop use, rule of thumb is don’t perform safety-critical duties until at least </a:t>
            </a:r>
            <a:r>
              <a:rPr lang="en-US" sz="3600" dirty="0">
                <a:solidFill>
                  <a:srgbClr val="FFFF00"/>
                </a:solidFill>
              </a:rPr>
              <a:t>double the time </a:t>
            </a:r>
            <a:r>
              <a:rPr lang="en-US" sz="3600" dirty="0"/>
              <a:t>has passed on the dosage interval</a:t>
            </a:r>
          </a:p>
          <a:p>
            <a:pPr lvl="1"/>
            <a:r>
              <a:rPr lang="en-US" dirty="0"/>
              <a:t>“Take every 4-6 hours” – wait 12 hours after last use before performing safety-critical duties</a:t>
            </a:r>
          </a:p>
          <a:p>
            <a:endParaRPr lang="en-US" dirty="0"/>
          </a:p>
        </p:txBody>
      </p:sp>
    </p:spTree>
    <p:extLst>
      <p:ext uri="{BB962C8B-B14F-4D97-AF65-F5344CB8AC3E}">
        <p14:creationId xmlns:p14="http://schemas.microsoft.com/office/powerpoint/2010/main" val="373415456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Introduction -- continued</a:t>
            </a:r>
          </a:p>
        </p:txBody>
      </p:sp>
      <p:sp>
        <p:nvSpPr>
          <p:cNvPr id="3" name="Text Placeholder 2"/>
          <p:cNvSpPr>
            <a:spLocks noGrp="1"/>
          </p:cNvSpPr>
          <p:nvPr>
            <p:ph type="body" sz="quarter" idx="10"/>
          </p:nvPr>
        </p:nvSpPr>
        <p:spPr>
          <a:xfrm>
            <a:off x="373117" y="1676400"/>
            <a:ext cx="8382000" cy="3886200"/>
          </a:xfrm>
        </p:spPr>
        <p:txBody>
          <a:bodyPr/>
          <a:lstStyle/>
          <a:p>
            <a:pPr marL="0" indent="0">
              <a:lnSpc>
                <a:spcPct val="30000"/>
              </a:lnSpc>
              <a:spcBef>
                <a:spcPts val="0"/>
              </a:spcBef>
              <a:buNone/>
            </a:pPr>
            <a:endParaRPr lang="en-US" dirty="0"/>
          </a:p>
          <a:p>
            <a:pPr>
              <a:lnSpc>
                <a:spcPct val="100000"/>
              </a:lnSpc>
            </a:pPr>
            <a:r>
              <a:rPr lang="en-US" sz="3600" b="1" dirty="0">
                <a:solidFill>
                  <a:srgbClr val="FFFF00"/>
                </a:solidFill>
              </a:rPr>
              <a:t>Medical conditions, prescription drugs, over-the-counter medications, dietary supplements, </a:t>
            </a:r>
            <a:r>
              <a:rPr lang="en-US" sz="3600" dirty="0">
                <a:solidFill>
                  <a:srgbClr val="FFFF00"/>
                </a:solidFill>
              </a:rPr>
              <a:t>and</a:t>
            </a:r>
            <a:r>
              <a:rPr lang="en-US" sz="3600" b="1" dirty="0">
                <a:solidFill>
                  <a:srgbClr val="FFFF00"/>
                </a:solidFill>
              </a:rPr>
              <a:t> herbal remedies</a:t>
            </a:r>
            <a:r>
              <a:rPr lang="en-US" sz="3600" b="1" dirty="0"/>
              <a:t> </a:t>
            </a:r>
            <a:r>
              <a:rPr lang="en-US" sz="3600" b="1" u="sng" dirty="0">
                <a:solidFill>
                  <a:srgbClr val="FFFF00"/>
                </a:solidFill>
              </a:rPr>
              <a:t>all</a:t>
            </a:r>
            <a:r>
              <a:rPr lang="en-US" sz="3600" b="1" dirty="0">
                <a:solidFill>
                  <a:srgbClr val="FFFF00"/>
                </a:solidFill>
              </a:rPr>
              <a:t> </a:t>
            </a:r>
            <a:r>
              <a:rPr lang="en-US" sz="3600" dirty="0"/>
              <a:t>have the potential to also </a:t>
            </a:r>
            <a:r>
              <a:rPr lang="en-US" sz="3600" dirty="0">
                <a:solidFill>
                  <a:srgbClr val="FFFF00"/>
                </a:solidFill>
              </a:rPr>
              <a:t>adversely impact </a:t>
            </a:r>
            <a:r>
              <a:rPr lang="en-US" sz="3600" dirty="0"/>
              <a:t>the </a:t>
            </a:r>
            <a:r>
              <a:rPr lang="en-US" sz="3600" dirty="0">
                <a:solidFill>
                  <a:srgbClr val="FFFF00"/>
                </a:solidFill>
              </a:rPr>
              <a:t>safe</a:t>
            </a:r>
            <a:r>
              <a:rPr lang="en-US" sz="3600" dirty="0"/>
              <a:t> and </a:t>
            </a:r>
            <a:r>
              <a:rPr lang="en-US" sz="3600" dirty="0">
                <a:solidFill>
                  <a:srgbClr val="FFFF00"/>
                </a:solidFill>
              </a:rPr>
              <a:t>effective</a:t>
            </a:r>
            <a:r>
              <a:rPr lang="en-US" sz="3600" dirty="0"/>
              <a:t> performance of our jobs</a:t>
            </a:r>
          </a:p>
          <a:p>
            <a:pPr>
              <a:lnSpc>
                <a:spcPct val="100000"/>
              </a:lnSpc>
            </a:pPr>
            <a:endParaRPr lang="en-US" dirty="0"/>
          </a:p>
        </p:txBody>
      </p:sp>
    </p:spTree>
    <p:extLst>
      <p:ext uri="{BB962C8B-B14F-4D97-AF65-F5344CB8AC3E}">
        <p14:creationId xmlns:p14="http://schemas.microsoft.com/office/powerpoint/2010/main" val="2497643098"/>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82000" cy="838200"/>
          </a:xfrm>
        </p:spPr>
        <p:txBody>
          <a:bodyPr/>
          <a:lstStyle/>
          <a:p>
            <a:r>
              <a:rPr lang="en-US" sz="4400" dirty="0"/>
              <a:t>General Guidelines – cont.</a:t>
            </a:r>
          </a:p>
        </p:txBody>
      </p:sp>
      <p:sp>
        <p:nvSpPr>
          <p:cNvPr id="3" name="Text Placeholder 2"/>
          <p:cNvSpPr>
            <a:spLocks noGrp="1"/>
          </p:cNvSpPr>
          <p:nvPr>
            <p:ph type="body" sz="quarter" idx="10"/>
          </p:nvPr>
        </p:nvSpPr>
        <p:spPr>
          <a:xfrm>
            <a:off x="381000" y="2362200"/>
            <a:ext cx="8382000" cy="1107996"/>
          </a:xfrm>
        </p:spPr>
        <p:txBody>
          <a:bodyPr/>
          <a:lstStyle/>
          <a:p>
            <a:r>
              <a:rPr lang="en-US" sz="4000" dirty="0">
                <a:solidFill>
                  <a:srgbClr val="FFFF00"/>
                </a:solidFill>
              </a:rPr>
              <a:t>Never, never, never </a:t>
            </a:r>
            <a:r>
              <a:rPr lang="en-US" sz="4000" dirty="0"/>
              <a:t>take someone else’s prescription medication</a:t>
            </a:r>
          </a:p>
        </p:txBody>
      </p:sp>
    </p:spTree>
    <p:extLst>
      <p:ext uri="{BB962C8B-B14F-4D97-AF65-F5344CB8AC3E}">
        <p14:creationId xmlns:p14="http://schemas.microsoft.com/office/powerpoint/2010/main" val="2857723618"/>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82000" cy="685800"/>
          </a:xfrm>
        </p:spPr>
        <p:txBody>
          <a:bodyPr/>
          <a:lstStyle/>
          <a:p>
            <a:r>
              <a:rPr lang="en-US" sz="4400" dirty="0"/>
              <a:t>General Guidelines – cont.</a:t>
            </a:r>
          </a:p>
        </p:txBody>
      </p:sp>
      <p:sp>
        <p:nvSpPr>
          <p:cNvPr id="3" name="Text Placeholder 2"/>
          <p:cNvSpPr>
            <a:spLocks noGrp="1"/>
          </p:cNvSpPr>
          <p:nvPr>
            <p:ph type="body" sz="quarter" idx="10"/>
          </p:nvPr>
        </p:nvSpPr>
        <p:spPr>
          <a:xfrm>
            <a:off x="381000" y="1600200"/>
            <a:ext cx="8382000" cy="3348609"/>
          </a:xfrm>
        </p:spPr>
        <p:txBody>
          <a:bodyPr/>
          <a:lstStyle/>
          <a:p>
            <a:r>
              <a:rPr lang="en-US" sz="3600" dirty="0"/>
              <a:t>Be extremely careful when you </a:t>
            </a:r>
            <a:r>
              <a:rPr lang="en-US" sz="3600" dirty="0">
                <a:solidFill>
                  <a:srgbClr val="FFFF00"/>
                </a:solidFill>
              </a:rPr>
              <a:t>mix</a:t>
            </a:r>
            <a:r>
              <a:rPr lang="en-US" sz="3600" dirty="0"/>
              <a:t> prescription medications with over-the-counter products, dietary supplements,  or herbal remedies</a:t>
            </a:r>
          </a:p>
          <a:p>
            <a:pPr marL="0" indent="0">
              <a:lnSpc>
                <a:spcPct val="50000"/>
              </a:lnSpc>
              <a:spcBef>
                <a:spcPts val="0"/>
              </a:spcBef>
              <a:buNone/>
            </a:pPr>
            <a:endParaRPr lang="en-US" sz="3600" dirty="0"/>
          </a:p>
          <a:p>
            <a:pPr lvl="1"/>
            <a:r>
              <a:rPr lang="en-US" sz="3600" dirty="0"/>
              <a:t>There can be severe unintended consequences</a:t>
            </a:r>
          </a:p>
        </p:txBody>
      </p:sp>
    </p:spTree>
    <p:extLst>
      <p:ext uri="{BB962C8B-B14F-4D97-AF65-F5344CB8AC3E}">
        <p14:creationId xmlns:p14="http://schemas.microsoft.com/office/powerpoint/2010/main" val="2384159667"/>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General Guidelines – cont.</a:t>
            </a:r>
          </a:p>
        </p:txBody>
      </p:sp>
      <p:sp>
        <p:nvSpPr>
          <p:cNvPr id="3" name="Text Placeholder 2"/>
          <p:cNvSpPr>
            <a:spLocks noGrp="1"/>
          </p:cNvSpPr>
          <p:nvPr>
            <p:ph type="body" sz="quarter" idx="10"/>
          </p:nvPr>
        </p:nvSpPr>
        <p:spPr>
          <a:xfrm>
            <a:off x="381000" y="1219200"/>
            <a:ext cx="8382000" cy="4542782"/>
          </a:xfrm>
        </p:spPr>
        <p:txBody>
          <a:bodyPr/>
          <a:lstStyle/>
          <a:p>
            <a:r>
              <a:rPr lang="en-US" sz="3600" dirty="0"/>
              <a:t>If a medication starts to have less of an effect over time, </a:t>
            </a:r>
            <a:r>
              <a:rPr lang="en-US" sz="3600" dirty="0">
                <a:solidFill>
                  <a:srgbClr val="FFFF00"/>
                </a:solidFill>
              </a:rPr>
              <a:t>never increase the dose</a:t>
            </a:r>
            <a:r>
              <a:rPr lang="en-US" sz="3600" dirty="0"/>
              <a:t> without ok’ing it with your HCP</a:t>
            </a:r>
          </a:p>
          <a:p>
            <a:pPr marL="0" indent="0">
              <a:lnSpc>
                <a:spcPct val="30000"/>
              </a:lnSpc>
              <a:spcBef>
                <a:spcPts val="0"/>
              </a:spcBef>
              <a:buNone/>
            </a:pPr>
            <a:endParaRPr lang="en-US" sz="3600" dirty="0"/>
          </a:p>
          <a:p>
            <a:r>
              <a:rPr lang="en-US" sz="3600" dirty="0"/>
              <a:t>You should </a:t>
            </a:r>
            <a:r>
              <a:rPr lang="en-US" sz="3600" dirty="0">
                <a:solidFill>
                  <a:srgbClr val="FFFF00"/>
                </a:solidFill>
              </a:rPr>
              <a:t>never double a dose </a:t>
            </a:r>
            <a:r>
              <a:rPr lang="en-US" sz="3600" dirty="0"/>
              <a:t>if you skip one</a:t>
            </a:r>
          </a:p>
          <a:p>
            <a:pPr marL="0" indent="0">
              <a:lnSpc>
                <a:spcPct val="30000"/>
              </a:lnSpc>
              <a:spcBef>
                <a:spcPts val="0"/>
              </a:spcBef>
              <a:buNone/>
            </a:pPr>
            <a:endParaRPr lang="en-US" sz="3600" dirty="0"/>
          </a:p>
          <a:p>
            <a:r>
              <a:rPr lang="en-US" sz="3600" dirty="0"/>
              <a:t>If your HCP increases your dose, </a:t>
            </a:r>
            <a:r>
              <a:rPr lang="en-US" sz="3600" dirty="0">
                <a:solidFill>
                  <a:srgbClr val="FFFF00"/>
                </a:solidFill>
              </a:rPr>
              <a:t>treat it like it is a new medication</a:t>
            </a:r>
            <a:r>
              <a:rPr lang="en-US" sz="3600" dirty="0"/>
              <a:t> and watch for an adverse reaction</a:t>
            </a:r>
          </a:p>
        </p:txBody>
      </p:sp>
    </p:spTree>
    <p:extLst>
      <p:ext uri="{BB962C8B-B14F-4D97-AF65-F5344CB8AC3E}">
        <p14:creationId xmlns:p14="http://schemas.microsoft.com/office/powerpoint/2010/main" val="1517393248"/>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382000" cy="838200"/>
          </a:xfrm>
        </p:spPr>
        <p:txBody>
          <a:bodyPr/>
          <a:lstStyle/>
          <a:p>
            <a:r>
              <a:rPr lang="en-US" sz="4400" dirty="0"/>
              <a:t>General Guidelines – cont.</a:t>
            </a:r>
          </a:p>
        </p:txBody>
      </p:sp>
      <p:sp>
        <p:nvSpPr>
          <p:cNvPr id="3" name="Text Placeholder 2"/>
          <p:cNvSpPr>
            <a:spLocks noGrp="1"/>
          </p:cNvSpPr>
          <p:nvPr>
            <p:ph type="body" sz="quarter" idx="10"/>
          </p:nvPr>
        </p:nvSpPr>
        <p:spPr>
          <a:xfrm>
            <a:off x="381000" y="2286000"/>
            <a:ext cx="8382000" cy="1661993"/>
          </a:xfrm>
        </p:spPr>
        <p:txBody>
          <a:bodyPr/>
          <a:lstStyle/>
          <a:p>
            <a:r>
              <a:rPr lang="en-US" sz="4000" dirty="0">
                <a:solidFill>
                  <a:srgbClr val="FFFF00"/>
                </a:solidFill>
              </a:rPr>
              <a:t>Drinking alcohol </a:t>
            </a:r>
            <a:r>
              <a:rPr lang="en-US" sz="4000" dirty="0"/>
              <a:t>may adversely affect how well a prescribed medication works for you</a:t>
            </a:r>
          </a:p>
        </p:txBody>
      </p:sp>
    </p:spTree>
    <p:extLst>
      <p:ext uri="{BB962C8B-B14F-4D97-AF65-F5344CB8AC3E}">
        <p14:creationId xmlns:p14="http://schemas.microsoft.com/office/powerpoint/2010/main" val="1153777592"/>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1411552"/>
            <a:ext cx="8382000" cy="2480679"/>
          </a:xfrm>
        </p:spPr>
        <p:txBody>
          <a:bodyPr/>
          <a:lstStyle/>
          <a:p>
            <a:pPr marL="0" indent="0" algn="ctr">
              <a:buNone/>
            </a:pPr>
            <a:r>
              <a:rPr lang="en-US" sz="4800" dirty="0"/>
              <a:t>Module 7</a:t>
            </a:r>
          </a:p>
          <a:p>
            <a:pPr marL="0" indent="0" algn="ctr">
              <a:buNone/>
            </a:pPr>
            <a:endParaRPr lang="en-US" sz="2000" dirty="0"/>
          </a:p>
          <a:p>
            <a:pPr marL="0" indent="0" algn="ctr">
              <a:buNone/>
            </a:pPr>
            <a:r>
              <a:rPr lang="en-US" sz="4800" dirty="0"/>
              <a:t>Proper Use of Prescription Medications</a:t>
            </a:r>
          </a:p>
        </p:txBody>
      </p:sp>
    </p:spTree>
    <p:extLst>
      <p:ext uri="{BB962C8B-B14F-4D97-AF65-F5344CB8AC3E}">
        <p14:creationId xmlns:p14="http://schemas.microsoft.com/office/powerpoint/2010/main" val="3916723665"/>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0999"/>
            <a:ext cx="8382000" cy="838201"/>
          </a:xfrm>
        </p:spPr>
        <p:txBody>
          <a:bodyPr/>
          <a:lstStyle/>
          <a:p>
            <a:r>
              <a:rPr lang="en-US" sz="4400" dirty="0"/>
              <a:t>Proper Use of Prescription Medications</a:t>
            </a:r>
            <a:br>
              <a:rPr lang="en-US" dirty="0"/>
            </a:br>
            <a:endParaRPr lang="en-US" dirty="0"/>
          </a:p>
        </p:txBody>
      </p:sp>
      <p:sp>
        <p:nvSpPr>
          <p:cNvPr id="3" name="Text Placeholder 2"/>
          <p:cNvSpPr>
            <a:spLocks noGrp="1"/>
          </p:cNvSpPr>
          <p:nvPr>
            <p:ph type="body" sz="quarter" idx="10"/>
          </p:nvPr>
        </p:nvSpPr>
        <p:spPr>
          <a:xfrm>
            <a:off x="381000" y="1411552"/>
            <a:ext cx="8382000" cy="4807470"/>
          </a:xfrm>
        </p:spPr>
        <p:txBody>
          <a:bodyPr/>
          <a:lstStyle/>
          <a:p>
            <a:pPr marL="0" indent="0">
              <a:buNone/>
            </a:pPr>
            <a:r>
              <a:rPr lang="en-US" sz="3600" dirty="0"/>
              <a:t>When taking </a:t>
            </a:r>
            <a:r>
              <a:rPr lang="en-US" sz="3600" dirty="0">
                <a:solidFill>
                  <a:srgbClr val="FFFF00"/>
                </a:solidFill>
              </a:rPr>
              <a:t>prescription (Rx) medications</a:t>
            </a:r>
            <a:r>
              <a:rPr lang="en-US" sz="3600" dirty="0"/>
              <a:t>, you should only perform Federally-regulated safety critical duties when:</a:t>
            </a:r>
          </a:p>
          <a:p>
            <a:pPr marL="0" indent="0">
              <a:lnSpc>
                <a:spcPct val="50000"/>
              </a:lnSpc>
              <a:spcBef>
                <a:spcPts val="0"/>
              </a:spcBef>
              <a:buNone/>
            </a:pPr>
            <a:endParaRPr lang="en-US" sz="3600" dirty="0"/>
          </a:p>
          <a:p>
            <a:r>
              <a:rPr lang="en-US" sz="3600" dirty="0"/>
              <a:t>Your Rx is from a HCP from which you have a </a:t>
            </a:r>
            <a:r>
              <a:rPr lang="en-US" sz="3600" dirty="0">
                <a:solidFill>
                  <a:srgbClr val="FFFF00"/>
                </a:solidFill>
              </a:rPr>
              <a:t>legitimate doctor-patient relationship</a:t>
            </a:r>
          </a:p>
          <a:p>
            <a:pPr marL="0" indent="0">
              <a:lnSpc>
                <a:spcPct val="50000"/>
              </a:lnSpc>
              <a:spcBef>
                <a:spcPts val="0"/>
              </a:spcBef>
              <a:buNone/>
            </a:pPr>
            <a:endParaRPr lang="en-US" sz="3600" dirty="0"/>
          </a:p>
          <a:p>
            <a:r>
              <a:rPr lang="en-US" sz="3600" dirty="0"/>
              <a:t>You are taking the medication </a:t>
            </a:r>
            <a:r>
              <a:rPr lang="en-US" sz="3600" dirty="0">
                <a:solidFill>
                  <a:srgbClr val="FFFF00"/>
                </a:solidFill>
              </a:rPr>
              <a:t>in accordance with the provided directions</a:t>
            </a:r>
            <a:endParaRPr lang="en-US" sz="3600" dirty="0"/>
          </a:p>
          <a:p>
            <a:pPr marL="0" indent="0">
              <a:buNone/>
            </a:pPr>
            <a:endParaRPr lang="en-US" dirty="0"/>
          </a:p>
        </p:txBody>
      </p:sp>
    </p:spTree>
    <p:extLst>
      <p:ext uri="{BB962C8B-B14F-4D97-AF65-F5344CB8AC3E}">
        <p14:creationId xmlns:p14="http://schemas.microsoft.com/office/powerpoint/2010/main" val="3914911484"/>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661993"/>
          </a:xfrm>
        </p:spPr>
        <p:txBody>
          <a:bodyPr/>
          <a:lstStyle/>
          <a:p>
            <a:r>
              <a:rPr lang="en-US" sz="4000" dirty="0"/>
              <a:t>Proper Use of Prescription Medications – cont.</a:t>
            </a:r>
            <a:br>
              <a:rPr lang="en-US" sz="4000" dirty="0"/>
            </a:br>
            <a:endParaRPr lang="en-US" sz="4000" dirty="0"/>
          </a:p>
        </p:txBody>
      </p:sp>
      <p:sp>
        <p:nvSpPr>
          <p:cNvPr id="3" name="Text Placeholder 2"/>
          <p:cNvSpPr>
            <a:spLocks noGrp="1"/>
          </p:cNvSpPr>
          <p:nvPr>
            <p:ph type="body" sz="quarter" idx="10"/>
          </p:nvPr>
        </p:nvSpPr>
        <p:spPr>
          <a:xfrm>
            <a:off x="381000" y="1524000"/>
            <a:ext cx="8382000" cy="5084469"/>
          </a:xfrm>
        </p:spPr>
        <p:txBody>
          <a:bodyPr/>
          <a:lstStyle/>
          <a:p>
            <a:r>
              <a:rPr lang="en-US" sz="3600" dirty="0"/>
              <a:t>You are in compliance with FRA requirements found in </a:t>
            </a:r>
            <a:r>
              <a:rPr lang="en-US" sz="3600" dirty="0">
                <a:solidFill>
                  <a:srgbClr val="FFFF00"/>
                </a:solidFill>
              </a:rPr>
              <a:t>49 CFR 219.103 </a:t>
            </a:r>
            <a:r>
              <a:rPr lang="en-US" sz="3600" dirty="0"/>
              <a:t>(Module 4)</a:t>
            </a:r>
          </a:p>
          <a:p>
            <a:pPr marL="0" indent="0">
              <a:lnSpc>
                <a:spcPct val="30000"/>
              </a:lnSpc>
              <a:spcBef>
                <a:spcPts val="0"/>
              </a:spcBef>
              <a:buNone/>
            </a:pPr>
            <a:endParaRPr lang="en-US" sz="3600" dirty="0"/>
          </a:p>
          <a:p>
            <a:r>
              <a:rPr lang="en-US" sz="3600" dirty="0"/>
              <a:t>You are in compliance with your </a:t>
            </a:r>
            <a:r>
              <a:rPr lang="en-US" sz="3600" dirty="0">
                <a:solidFill>
                  <a:srgbClr val="FFFF00"/>
                </a:solidFill>
              </a:rPr>
              <a:t>employer’s policies </a:t>
            </a:r>
            <a:r>
              <a:rPr lang="en-US" sz="3600" dirty="0"/>
              <a:t>on the use of Rx medications</a:t>
            </a:r>
          </a:p>
          <a:p>
            <a:pPr marL="0" indent="0">
              <a:lnSpc>
                <a:spcPct val="30000"/>
              </a:lnSpc>
              <a:spcBef>
                <a:spcPts val="0"/>
              </a:spcBef>
              <a:buNone/>
            </a:pPr>
            <a:endParaRPr lang="en-US" sz="3600" dirty="0"/>
          </a:p>
          <a:p>
            <a:r>
              <a:rPr lang="en-US" sz="3600" dirty="0"/>
              <a:t>You are not experiencing any </a:t>
            </a:r>
            <a:r>
              <a:rPr lang="en-US" sz="3600" dirty="0">
                <a:solidFill>
                  <a:srgbClr val="FFFF00"/>
                </a:solidFill>
              </a:rPr>
              <a:t>side effects or adverse reactions</a:t>
            </a:r>
            <a:endParaRPr lang="en-US" sz="3600" dirty="0"/>
          </a:p>
          <a:p>
            <a:endParaRPr lang="en-US" dirty="0"/>
          </a:p>
        </p:txBody>
      </p:sp>
    </p:spTree>
    <p:extLst>
      <p:ext uri="{BB962C8B-B14F-4D97-AF65-F5344CB8AC3E}">
        <p14:creationId xmlns:p14="http://schemas.microsoft.com/office/powerpoint/2010/main" val="4021620554"/>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1411552"/>
            <a:ext cx="8382000" cy="3841052"/>
          </a:xfrm>
        </p:spPr>
        <p:txBody>
          <a:bodyPr/>
          <a:lstStyle/>
          <a:p>
            <a:pPr marL="0" indent="0" algn="ctr">
              <a:buNone/>
            </a:pPr>
            <a:r>
              <a:rPr lang="en-US" sz="4800" dirty="0"/>
              <a:t>Module 8</a:t>
            </a:r>
          </a:p>
          <a:p>
            <a:pPr marL="0" indent="0" algn="ctr">
              <a:lnSpc>
                <a:spcPct val="50000"/>
              </a:lnSpc>
              <a:spcBef>
                <a:spcPts val="0"/>
              </a:spcBef>
              <a:buNone/>
            </a:pPr>
            <a:endParaRPr lang="en-US" sz="4800" dirty="0"/>
          </a:p>
          <a:p>
            <a:pPr marL="0" indent="0" algn="ctr">
              <a:buNone/>
            </a:pPr>
            <a:r>
              <a:rPr lang="en-US" sz="4800" dirty="0"/>
              <a:t>Proper Use of Over-the-Counter (OTC) Products, Dietary Supplements, and Herbal Remedies</a:t>
            </a:r>
          </a:p>
        </p:txBody>
      </p:sp>
    </p:spTree>
    <p:extLst>
      <p:ext uri="{BB962C8B-B14F-4D97-AF65-F5344CB8AC3E}">
        <p14:creationId xmlns:p14="http://schemas.microsoft.com/office/powerpoint/2010/main" val="131458817"/>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Proper Use of OTC Products, Supplements, and Herbal Remedies</a:t>
            </a:r>
          </a:p>
        </p:txBody>
      </p:sp>
      <p:sp>
        <p:nvSpPr>
          <p:cNvPr id="3" name="Text Placeholder 2"/>
          <p:cNvSpPr>
            <a:spLocks noGrp="1"/>
          </p:cNvSpPr>
          <p:nvPr>
            <p:ph type="body" sz="quarter" idx="10"/>
          </p:nvPr>
        </p:nvSpPr>
        <p:spPr>
          <a:xfrm>
            <a:off x="381000" y="1981200"/>
            <a:ext cx="8382000" cy="4462760"/>
          </a:xfrm>
        </p:spPr>
        <p:txBody>
          <a:bodyPr/>
          <a:lstStyle/>
          <a:p>
            <a:pPr marL="0" indent="0">
              <a:buNone/>
            </a:pPr>
            <a:r>
              <a:rPr lang="en-US" sz="3600" dirty="0"/>
              <a:t>When taking </a:t>
            </a:r>
            <a:r>
              <a:rPr lang="en-US" sz="3600" dirty="0">
                <a:solidFill>
                  <a:srgbClr val="FFFF00"/>
                </a:solidFill>
              </a:rPr>
              <a:t>over-the-counter products, dietary supplements, or herbal remedies</a:t>
            </a:r>
            <a:r>
              <a:rPr lang="en-US" sz="3600" dirty="0"/>
              <a:t>, you should only perform Federally-regulated safety critical duties when:</a:t>
            </a:r>
          </a:p>
          <a:p>
            <a:pPr marL="0" indent="0">
              <a:lnSpc>
                <a:spcPct val="50000"/>
              </a:lnSpc>
              <a:spcBef>
                <a:spcPts val="0"/>
              </a:spcBef>
              <a:buNone/>
            </a:pPr>
            <a:endParaRPr lang="en-US" sz="3600" dirty="0"/>
          </a:p>
          <a:p>
            <a:r>
              <a:rPr lang="en-US" sz="3600" dirty="0"/>
              <a:t>You are taking the product </a:t>
            </a:r>
            <a:r>
              <a:rPr lang="en-US" sz="3600" dirty="0">
                <a:solidFill>
                  <a:srgbClr val="FFFF00"/>
                </a:solidFill>
              </a:rPr>
              <a:t>in accordance with the provided directions</a:t>
            </a:r>
            <a:endParaRPr lang="en-US" sz="3600" dirty="0"/>
          </a:p>
          <a:p>
            <a:pPr marL="0" indent="0">
              <a:buNone/>
            </a:pPr>
            <a:endParaRPr lang="en-US" dirty="0"/>
          </a:p>
          <a:p>
            <a:endParaRPr lang="en-US" dirty="0"/>
          </a:p>
        </p:txBody>
      </p:sp>
    </p:spTree>
    <p:extLst>
      <p:ext uri="{BB962C8B-B14F-4D97-AF65-F5344CB8AC3E}">
        <p14:creationId xmlns:p14="http://schemas.microsoft.com/office/powerpoint/2010/main" val="613890427"/>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1107996"/>
          </a:xfrm>
        </p:spPr>
        <p:txBody>
          <a:bodyPr/>
          <a:lstStyle/>
          <a:p>
            <a:r>
              <a:rPr lang="en-US" sz="4000" dirty="0"/>
              <a:t>Proper Use of OTC Products, Supplements, and Herbal Remedies – cont.</a:t>
            </a:r>
          </a:p>
        </p:txBody>
      </p:sp>
      <p:sp>
        <p:nvSpPr>
          <p:cNvPr id="3" name="Text Placeholder 2"/>
          <p:cNvSpPr>
            <a:spLocks noGrp="1"/>
          </p:cNvSpPr>
          <p:nvPr>
            <p:ph type="body" sz="quarter" idx="10"/>
          </p:nvPr>
        </p:nvSpPr>
        <p:spPr>
          <a:xfrm>
            <a:off x="381000" y="1828800"/>
            <a:ext cx="8382000" cy="4070134"/>
          </a:xfrm>
        </p:spPr>
        <p:txBody>
          <a:bodyPr/>
          <a:lstStyle/>
          <a:p>
            <a:r>
              <a:rPr lang="en-US" sz="3600" dirty="0"/>
              <a:t>The </a:t>
            </a:r>
            <a:r>
              <a:rPr lang="en-US" sz="3600" dirty="0">
                <a:solidFill>
                  <a:srgbClr val="FFFF00"/>
                </a:solidFill>
              </a:rPr>
              <a:t>ingredient list </a:t>
            </a:r>
            <a:r>
              <a:rPr lang="en-US" sz="3600" dirty="0"/>
              <a:t>appears complete, unambiguous, and does not contain any drugs which are illegal or require a U.S. prescription</a:t>
            </a:r>
          </a:p>
          <a:p>
            <a:pPr marL="0" indent="0">
              <a:lnSpc>
                <a:spcPct val="50000"/>
              </a:lnSpc>
              <a:spcBef>
                <a:spcPts val="0"/>
              </a:spcBef>
              <a:buNone/>
            </a:pPr>
            <a:endParaRPr lang="en-US" sz="3600" dirty="0"/>
          </a:p>
          <a:p>
            <a:r>
              <a:rPr lang="en-US" sz="3600" dirty="0"/>
              <a:t>You are not experiencing any </a:t>
            </a:r>
            <a:r>
              <a:rPr lang="en-US" sz="3600" dirty="0">
                <a:solidFill>
                  <a:srgbClr val="FFFF00"/>
                </a:solidFill>
              </a:rPr>
              <a:t>side effects or adverse reactions</a:t>
            </a:r>
            <a:r>
              <a:rPr lang="en-US" sz="3600" dirty="0"/>
              <a:t> which make you unsafe to work </a:t>
            </a:r>
          </a:p>
          <a:p>
            <a:endParaRPr lang="en-US" sz="3600" dirty="0"/>
          </a:p>
        </p:txBody>
      </p:sp>
    </p:spTree>
    <p:extLst>
      <p:ext uri="{BB962C8B-B14F-4D97-AF65-F5344CB8AC3E}">
        <p14:creationId xmlns:p14="http://schemas.microsoft.com/office/powerpoint/2010/main" val="385333835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Introduction -- continued</a:t>
            </a:r>
          </a:p>
        </p:txBody>
      </p:sp>
      <p:sp>
        <p:nvSpPr>
          <p:cNvPr id="3" name="Text Placeholder 2"/>
          <p:cNvSpPr>
            <a:spLocks noGrp="1"/>
          </p:cNvSpPr>
          <p:nvPr>
            <p:ph type="body" sz="quarter" idx="10"/>
          </p:nvPr>
        </p:nvSpPr>
        <p:spPr>
          <a:xfrm>
            <a:off x="381000" y="1295400"/>
            <a:ext cx="8382000" cy="4819781"/>
          </a:xfrm>
        </p:spPr>
        <p:txBody>
          <a:bodyPr/>
          <a:lstStyle/>
          <a:p>
            <a:pPr marL="0" indent="0">
              <a:buNone/>
            </a:pPr>
            <a:r>
              <a:rPr lang="en-US" sz="3600" dirty="0"/>
              <a:t>Here are some interesting statistics:</a:t>
            </a:r>
          </a:p>
          <a:p>
            <a:pPr marL="0" indent="0">
              <a:lnSpc>
                <a:spcPct val="30000"/>
              </a:lnSpc>
              <a:spcBef>
                <a:spcPts val="0"/>
              </a:spcBef>
              <a:buNone/>
            </a:pPr>
            <a:endParaRPr lang="en-US" sz="3600" dirty="0"/>
          </a:p>
          <a:p>
            <a:r>
              <a:rPr lang="en-US" sz="3600" dirty="0">
                <a:solidFill>
                  <a:srgbClr val="FFFF00"/>
                </a:solidFill>
              </a:rPr>
              <a:t>70% of all Americans </a:t>
            </a:r>
            <a:r>
              <a:rPr lang="en-US" sz="3600" dirty="0"/>
              <a:t>take </a:t>
            </a:r>
            <a:r>
              <a:rPr lang="en-US" sz="3600" dirty="0">
                <a:solidFill>
                  <a:srgbClr val="FFFF00"/>
                </a:solidFill>
              </a:rPr>
              <a:t>1 or more </a:t>
            </a:r>
            <a:r>
              <a:rPr lang="en-US" sz="3600" dirty="0"/>
              <a:t>prescription (Rx) medications (Mayo Clinic, 2013)</a:t>
            </a:r>
          </a:p>
          <a:p>
            <a:pPr marL="0" indent="0">
              <a:lnSpc>
                <a:spcPct val="30000"/>
              </a:lnSpc>
              <a:spcBef>
                <a:spcPts val="0"/>
              </a:spcBef>
              <a:buNone/>
            </a:pPr>
            <a:endParaRPr lang="en-US" sz="3600" dirty="0"/>
          </a:p>
          <a:p>
            <a:r>
              <a:rPr lang="en-US" sz="3600" dirty="0">
                <a:solidFill>
                  <a:srgbClr val="FFFF00"/>
                </a:solidFill>
              </a:rPr>
              <a:t>More than 50% </a:t>
            </a:r>
            <a:r>
              <a:rPr lang="en-US" sz="3600" dirty="0"/>
              <a:t>take </a:t>
            </a:r>
            <a:r>
              <a:rPr lang="en-US" sz="3600" dirty="0">
                <a:solidFill>
                  <a:srgbClr val="FFFF00"/>
                </a:solidFill>
              </a:rPr>
              <a:t>2 or more</a:t>
            </a:r>
          </a:p>
          <a:p>
            <a:pPr marL="0" indent="0">
              <a:lnSpc>
                <a:spcPct val="30000"/>
              </a:lnSpc>
              <a:spcBef>
                <a:spcPts val="0"/>
              </a:spcBef>
              <a:buNone/>
            </a:pPr>
            <a:endParaRPr lang="en-US" sz="3600" dirty="0"/>
          </a:p>
          <a:p>
            <a:r>
              <a:rPr lang="en-US" sz="3600" dirty="0"/>
              <a:t>Most commonly Rx’d (in order) are antibiotics, antidepressants, and painkillers</a:t>
            </a:r>
          </a:p>
        </p:txBody>
      </p:sp>
    </p:spTree>
    <p:extLst>
      <p:ext uri="{BB962C8B-B14F-4D97-AF65-F5344CB8AC3E}">
        <p14:creationId xmlns:p14="http://schemas.microsoft.com/office/powerpoint/2010/main" val="113782330"/>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1411552"/>
            <a:ext cx="8382000" cy="3176254"/>
          </a:xfrm>
        </p:spPr>
        <p:txBody>
          <a:bodyPr/>
          <a:lstStyle/>
          <a:p>
            <a:pPr marL="0" indent="0" algn="ctr">
              <a:buNone/>
            </a:pPr>
            <a:r>
              <a:rPr lang="en-US" sz="4800" dirty="0"/>
              <a:t>Module 9</a:t>
            </a:r>
          </a:p>
          <a:p>
            <a:pPr algn="ctr">
              <a:lnSpc>
                <a:spcPct val="50000"/>
              </a:lnSpc>
              <a:spcBef>
                <a:spcPts val="0"/>
              </a:spcBef>
            </a:pPr>
            <a:endParaRPr lang="en-US" sz="4800" dirty="0"/>
          </a:p>
          <a:p>
            <a:pPr marL="0" indent="0" algn="ctr">
              <a:buNone/>
            </a:pPr>
            <a:r>
              <a:rPr lang="en-US" sz="4800" dirty="0"/>
              <a:t>Common Sense Guidelines That Can Help Keep You Safe (and Maybe Out of Trouble)</a:t>
            </a:r>
          </a:p>
        </p:txBody>
      </p:sp>
    </p:spTree>
    <p:extLst>
      <p:ext uri="{BB962C8B-B14F-4D97-AF65-F5344CB8AC3E}">
        <p14:creationId xmlns:p14="http://schemas.microsoft.com/office/powerpoint/2010/main" val="3706792208"/>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382000" cy="664797"/>
          </a:xfrm>
        </p:spPr>
        <p:txBody>
          <a:bodyPr/>
          <a:lstStyle/>
          <a:p>
            <a:r>
              <a:rPr lang="en-US" dirty="0"/>
              <a:t>Common Sense Guidelines</a:t>
            </a:r>
          </a:p>
        </p:txBody>
      </p:sp>
      <p:sp>
        <p:nvSpPr>
          <p:cNvPr id="3" name="Text Placeholder 2"/>
          <p:cNvSpPr>
            <a:spLocks noGrp="1"/>
          </p:cNvSpPr>
          <p:nvPr>
            <p:ph type="body" sz="quarter" idx="10"/>
          </p:nvPr>
        </p:nvSpPr>
        <p:spPr>
          <a:xfrm>
            <a:off x="381000" y="2057400"/>
            <a:ext cx="8382000" cy="1991635"/>
          </a:xfrm>
        </p:spPr>
        <p:txBody>
          <a:bodyPr/>
          <a:lstStyle/>
          <a:p>
            <a:r>
              <a:rPr lang="en-US" sz="4000" dirty="0"/>
              <a:t>Never use </a:t>
            </a:r>
            <a:r>
              <a:rPr lang="en-US" sz="4000" dirty="0">
                <a:solidFill>
                  <a:srgbClr val="FFFF00"/>
                </a:solidFill>
              </a:rPr>
              <a:t>someone else’s Rx medication </a:t>
            </a:r>
            <a:r>
              <a:rPr lang="en-US" sz="4000" dirty="0"/>
              <a:t>without the express permission of your HCP</a:t>
            </a:r>
          </a:p>
          <a:p>
            <a:pPr marL="0" indent="0">
              <a:lnSpc>
                <a:spcPct val="50000"/>
              </a:lnSpc>
              <a:spcBef>
                <a:spcPts val="0"/>
              </a:spcBef>
              <a:buNone/>
            </a:pPr>
            <a:endParaRPr lang="en-US" sz="3600" dirty="0"/>
          </a:p>
        </p:txBody>
      </p:sp>
    </p:spTree>
    <p:extLst>
      <p:ext uri="{BB962C8B-B14F-4D97-AF65-F5344CB8AC3E}">
        <p14:creationId xmlns:p14="http://schemas.microsoft.com/office/powerpoint/2010/main" val="3576961946"/>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82000" cy="685800"/>
          </a:xfrm>
        </p:spPr>
        <p:txBody>
          <a:bodyPr/>
          <a:lstStyle/>
          <a:p>
            <a:r>
              <a:rPr lang="en-US" sz="4400" dirty="0"/>
              <a:t>Common Sense Guidelines – cont.</a:t>
            </a:r>
          </a:p>
        </p:txBody>
      </p:sp>
      <p:sp>
        <p:nvSpPr>
          <p:cNvPr id="3" name="Text Placeholder 2"/>
          <p:cNvSpPr>
            <a:spLocks noGrp="1"/>
          </p:cNvSpPr>
          <p:nvPr>
            <p:ph type="body" sz="quarter" idx="10"/>
          </p:nvPr>
        </p:nvSpPr>
        <p:spPr>
          <a:xfrm>
            <a:off x="381000" y="1411552"/>
            <a:ext cx="8382000" cy="4752070"/>
          </a:xfrm>
        </p:spPr>
        <p:txBody>
          <a:bodyPr/>
          <a:lstStyle/>
          <a:p>
            <a:r>
              <a:rPr lang="en-US" sz="3600" dirty="0"/>
              <a:t>Never use medication prescribed for you by an </a:t>
            </a:r>
            <a:r>
              <a:rPr lang="en-US" sz="3600" dirty="0">
                <a:solidFill>
                  <a:srgbClr val="FFFF00"/>
                </a:solidFill>
              </a:rPr>
              <a:t>internet physician </a:t>
            </a:r>
            <a:r>
              <a:rPr lang="en-US" sz="3600" dirty="0"/>
              <a:t>who has never examined you</a:t>
            </a:r>
            <a:r>
              <a:rPr lang="en-US" sz="3600" dirty="0">
                <a:solidFill>
                  <a:srgbClr val="FFFF00"/>
                </a:solidFill>
              </a:rPr>
              <a:t> face-to-face</a:t>
            </a:r>
          </a:p>
          <a:p>
            <a:pPr lvl="1"/>
            <a:r>
              <a:rPr lang="en-US" sz="3600" dirty="0"/>
              <a:t>Does not mean a HCP who is on call for your own doctor or dentist</a:t>
            </a:r>
          </a:p>
          <a:p>
            <a:pPr lvl="1"/>
            <a:r>
              <a:rPr lang="en-US" sz="3600" dirty="0"/>
              <a:t>Does not mean your regular HCP who examines you through a visual internet connection (telemedicine)</a:t>
            </a:r>
          </a:p>
          <a:p>
            <a:endParaRPr lang="en-US" dirty="0"/>
          </a:p>
        </p:txBody>
      </p:sp>
    </p:spTree>
    <p:extLst>
      <p:ext uri="{BB962C8B-B14F-4D97-AF65-F5344CB8AC3E}">
        <p14:creationId xmlns:p14="http://schemas.microsoft.com/office/powerpoint/2010/main" val="969301551"/>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82000" cy="990600"/>
          </a:xfrm>
        </p:spPr>
        <p:txBody>
          <a:bodyPr/>
          <a:lstStyle/>
          <a:p>
            <a:r>
              <a:rPr lang="en-US" dirty="0"/>
              <a:t>Common Sense Guidelines – cont.</a:t>
            </a:r>
          </a:p>
        </p:txBody>
      </p:sp>
      <p:sp>
        <p:nvSpPr>
          <p:cNvPr id="3" name="Text Placeholder 2"/>
          <p:cNvSpPr>
            <a:spLocks noGrp="1"/>
          </p:cNvSpPr>
          <p:nvPr>
            <p:ph type="body" sz="quarter" idx="10"/>
          </p:nvPr>
        </p:nvSpPr>
        <p:spPr>
          <a:xfrm>
            <a:off x="381000" y="2438400"/>
            <a:ext cx="8382000" cy="2314480"/>
          </a:xfrm>
        </p:spPr>
        <p:txBody>
          <a:bodyPr/>
          <a:lstStyle/>
          <a:p>
            <a:r>
              <a:rPr lang="en-US" sz="3600" dirty="0"/>
              <a:t>Never use Rx medication in </a:t>
            </a:r>
            <a:r>
              <a:rPr lang="en-US" sz="3600" dirty="0">
                <a:solidFill>
                  <a:srgbClr val="FFFF00"/>
                </a:solidFill>
              </a:rPr>
              <a:t>greater amounts</a:t>
            </a:r>
            <a:r>
              <a:rPr lang="en-US" sz="3600" dirty="0"/>
              <a:t>, at a </a:t>
            </a:r>
            <a:r>
              <a:rPr lang="en-US" sz="3600" dirty="0">
                <a:solidFill>
                  <a:srgbClr val="FFFF00"/>
                </a:solidFill>
              </a:rPr>
              <a:t>greater rate</a:t>
            </a:r>
            <a:r>
              <a:rPr lang="en-US" sz="3600" dirty="0"/>
              <a:t>, or for a </a:t>
            </a:r>
            <a:r>
              <a:rPr lang="en-US" sz="3600" dirty="0">
                <a:solidFill>
                  <a:srgbClr val="FFFF00"/>
                </a:solidFill>
              </a:rPr>
              <a:t>longer period </a:t>
            </a:r>
            <a:r>
              <a:rPr lang="en-US" sz="3600" dirty="0"/>
              <a:t>than you are directed by your HCP</a:t>
            </a:r>
          </a:p>
          <a:p>
            <a:pPr marL="0" indent="0">
              <a:lnSpc>
                <a:spcPct val="50000"/>
              </a:lnSpc>
              <a:spcBef>
                <a:spcPts val="0"/>
              </a:spcBef>
              <a:buNone/>
            </a:pPr>
            <a:endParaRPr lang="en-US" sz="3600" dirty="0"/>
          </a:p>
          <a:p>
            <a:pPr marL="0" indent="0">
              <a:buNone/>
            </a:pPr>
            <a:endParaRPr lang="en-US" dirty="0"/>
          </a:p>
        </p:txBody>
      </p:sp>
    </p:spTree>
    <p:extLst>
      <p:ext uri="{BB962C8B-B14F-4D97-AF65-F5344CB8AC3E}">
        <p14:creationId xmlns:p14="http://schemas.microsoft.com/office/powerpoint/2010/main" val="3099322344"/>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950" y="381000"/>
            <a:ext cx="8382000" cy="609398"/>
          </a:xfrm>
        </p:spPr>
        <p:txBody>
          <a:bodyPr/>
          <a:lstStyle/>
          <a:p>
            <a:r>
              <a:rPr lang="en-US" sz="4400" dirty="0"/>
              <a:t>Common Sense Guidelines – cont.</a:t>
            </a:r>
          </a:p>
        </p:txBody>
      </p:sp>
      <p:sp>
        <p:nvSpPr>
          <p:cNvPr id="3" name="Text Placeholder 2"/>
          <p:cNvSpPr>
            <a:spLocks noGrp="1"/>
          </p:cNvSpPr>
          <p:nvPr>
            <p:ph type="body" sz="quarter" idx="10"/>
          </p:nvPr>
        </p:nvSpPr>
        <p:spPr>
          <a:xfrm>
            <a:off x="381000" y="2133600"/>
            <a:ext cx="8382000" cy="2492990"/>
          </a:xfrm>
        </p:spPr>
        <p:txBody>
          <a:bodyPr/>
          <a:lstStyle/>
          <a:p>
            <a:r>
              <a:rPr lang="en-US" sz="3600" dirty="0"/>
              <a:t>Never use OTC products, dietary supplements, or herbal remedies in </a:t>
            </a:r>
            <a:r>
              <a:rPr lang="en-US" sz="3600" dirty="0">
                <a:solidFill>
                  <a:srgbClr val="FFFF00"/>
                </a:solidFill>
              </a:rPr>
              <a:t>greater amounts</a:t>
            </a:r>
            <a:r>
              <a:rPr lang="en-US" sz="3600" dirty="0"/>
              <a:t>, at a </a:t>
            </a:r>
            <a:r>
              <a:rPr lang="en-US" sz="3600" dirty="0">
                <a:solidFill>
                  <a:srgbClr val="FFFF00"/>
                </a:solidFill>
              </a:rPr>
              <a:t>greater rate</a:t>
            </a:r>
            <a:r>
              <a:rPr lang="en-US" sz="3600" dirty="0"/>
              <a:t>, or for a </a:t>
            </a:r>
            <a:r>
              <a:rPr lang="en-US" sz="3600" dirty="0">
                <a:solidFill>
                  <a:srgbClr val="FFFF00"/>
                </a:solidFill>
              </a:rPr>
              <a:t>longer period </a:t>
            </a:r>
            <a:r>
              <a:rPr lang="en-US" sz="3600" dirty="0"/>
              <a:t>than the manufacturer’s recommendations</a:t>
            </a:r>
          </a:p>
        </p:txBody>
      </p:sp>
    </p:spTree>
    <p:extLst>
      <p:ext uri="{BB962C8B-B14F-4D97-AF65-F5344CB8AC3E}">
        <p14:creationId xmlns:p14="http://schemas.microsoft.com/office/powerpoint/2010/main" val="2715401033"/>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82000" cy="685800"/>
          </a:xfrm>
        </p:spPr>
        <p:txBody>
          <a:bodyPr/>
          <a:lstStyle/>
          <a:p>
            <a:r>
              <a:rPr lang="en-US" sz="4400" dirty="0"/>
              <a:t>Common Sense Guidelines – cont.</a:t>
            </a:r>
          </a:p>
        </p:txBody>
      </p:sp>
      <p:sp>
        <p:nvSpPr>
          <p:cNvPr id="3" name="Text Placeholder 2"/>
          <p:cNvSpPr>
            <a:spLocks noGrp="1"/>
          </p:cNvSpPr>
          <p:nvPr>
            <p:ph type="body" sz="quarter" idx="10"/>
          </p:nvPr>
        </p:nvSpPr>
        <p:spPr>
          <a:xfrm>
            <a:off x="381000" y="1981200"/>
            <a:ext cx="8382000" cy="2923877"/>
          </a:xfrm>
        </p:spPr>
        <p:txBody>
          <a:bodyPr/>
          <a:lstStyle/>
          <a:p>
            <a:r>
              <a:rPr lang="en-US" sz="3600" dirty="0"/>
              <a:t>Never use </a:t>
            </a:r>
            <a:r>
              <a:rPr lang="en-US" sz="3600" dirty="0">
                <a:solidFill>
                  <a:srgbClr val="FFFF00"/>
                </a:solidFill>
              </a:rPr>
              <a:t>expired </a:t>
            </a:r>
            <a:r>
              <a:rPr lang="en-US" sz="3600" dirty="0"/>
              <a:t>medication</a:t>
            </a:r>
          </a:p>
          <a:p>
            <a:pPr marL="0" indent="0">
              <a:lnSpc>
                <a:spcPct val="50000"/>
              </a:lnSpc>
              <a:spcBef>
                <a:spcPts val="0"/>
              </a:spcBef>
              <a:buNone/>
            </a:pPr>
            <a:endParaRPr lang="en-US" sz="3600" dirty="0"/>
          </a:p>
          <a:p>
            <a:r>
              <a:rPr lang="en-US" sz="3600" dirty="0"/>
              <a:t>Never use </a:t>
            </a:r>
            <a:r>
              <a:rPr lang="en-US" sz="3600" dirty="0">
                <a:solidFill>
                  <a:srgbClr val="FFFF00"/>
                </a:solidFill>
              </a:rPr>
              <a:t>“left-over” </a:t>
            </a:r>
            <a:r>
              <a:rPr lang="en-US" sz="3600" dirty="0"/>
              <a:t>medication months or years after the original medical complaint is finished</a:t>
            </a:r>
          </a:p>
          <a:p>
            <a:endParaRPr lang="en-US" dirty="0"/>
          </a:p>
        </p:txBody>
      </p:sp>
    </p:spTree>
    <p:extLst>
      <p:ext uri="{BB962C8B-B14F-4D97-AF65-F5344CB8AC3E}">
        <p14:creationId xmlns:p14="http://schemas.microsoft.com/office/powerpoint/2010/main" val="3568187725"/>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382000" cy="762000"/>
          </a:xfrm>
        </p:spPr>
        <p:txBody>
          <a:bodyPr/>
          <a:lstStyle/>
          <a:p>
            <a:r>
              <a:rPr lang="en-US" sz="4400" dirty="0"/>
              <a:t>Common Sense Guidelines – cont.</a:t>
            </a:r>
          </a:p>
        </p:txBody>
      </p:sp>
      <p:sp>
        <p:nvSpPr>
          <p:cNvPr id="3" name="Text Placeholder 2"/>
          <p:cNvSpPr>
            <a:spLocks noGrp="1"/>
          </p:cNvSpPr>
          <p:nvPr>
            <p:ph type="body" sz="quarter" idx="10"/>
          </p:nvPr>
        </p:nvSpPr>
        <p:spPr>
          <a:xfrm>
            <a:off x="381000" y="1828800"/>
            <a:ext cx="8382000" cy="3711785"/>
          </a:xfrm>
        </p:spPr>
        <p:txBody>
          <a:bodyPr/>
          <a:lstStyle/>
          <a:p>
            <a:r>
              <a:rPr lang="en-US" sz="3600" dirty="0"/>
              <a:t>Never use a medication that was previously prescribed for you for </a:t>
            </a:r>
            <a:r>
              <a:rPr lang="en-US" sz="3600" dirty="0">
                <a:solidFill>
                  <a:srgbClr val="FFFF00"/>
                </a:solidFill>
              </a:rPr>
              <a:t>another reason</a:t>
            </a:r>
          </a:p>
          <a:p>
            <a:pPr marL="0" indent="0">
              <a:lnSpc>
                <a:spcPct val="50000"/>
              </a:lnSpc>
              <a:spcBef>
                <a:spcPts val="0"/>
              </a:spcBef>
              <a:buNone/>
            </a:pPr>
            <a:endParaRPr lang="en-US" dirty="0"/>
          </a:p>
          <a:p>
            <a:pPr lvl="1"/>
            <a:r>
              <a:rPr lang="en-US" sz="3200" dirty="0"/>
              <a:t>i.e.. A drug prescribed for tooth pain, used later for back pain</a:t>
            </a:r>
          </a:p>
          <a:p>
            <a:pPr lvl="1"/>
            <a:r>
              <a:rPr lang="en-US" sz="3200" dirty="0"/>
              <a:t>i.e.. A drug prescribed for a sinus infection, later used for a common cold</a:t>
            </a:r>
          </a:p>
        </p:txBody>
      </p:sp>
    </p:spTree>
    <p:extLst>
      <p:ext uri="{BB962C8B-B14F-4D97-AF65-F5344CB8AC3E}">
        <p14:creationId xmlns:p14="http://schemas.microsoft.com/office/powerpoint/2010/main" val="3965455019"/>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82000" cy="609600"/>
          </a:xfrm>
        </p:spPr>
        <p:txBody>
          <a:bodyPr/>
          <a:lstStyle/>
          <a:p>
            <a:r>
              <a:rPr lang="en-US" sz="4400" dirty="0"/>
              <a:t>Common Sense Guidelines – cont.</a:t>
            </a:r>
          </a:p>
        </p:txBody>
      </p:sp>
      <p:sp>
        <p:nvSpPr>
          <p:cNvPr id="3" name="Text Placeholder 2"/>
          <p:cNvSpPr>
            <a:spLocks noGrp="1"/>
          </p:cNvSpPr>
          <p:nvPr>
            <p:ph type="body" sz="quarter" idx="10"/>
          </p:nvPr>
        </p:nvSpPr>
        <p:spPr>
          <a:xfrm>
            <a:off x="381000" y="2362200"/>
            <a:ext cx="8382000" cy="2271391"/>
          </a:xfrm>
        </p:spPr>
        <p:txBody>
          <a:bodyPr/>
          <a:lstStyle/>
          <a:p>
            <a:r>
              <a:rPr lang="en-US" sz="3600" dirty="0"/>
              <a:t>Regardless of the source, never use any “health”-related product or herbal mix for which you are </a:t>
            </a:r>
            <a:r>
              <a:rPr lang="en-US" sz="3600" dirty="0">
                <a:solidFill>
                  <a:srgbClr val="FFFF00"/>
                </a:solidFill>
              </a:rPr>
              <a:t>not absolutely certain </a:t>
            </a:r>
            <a:r>
              <a:rPr lang="en-US" sz="3600" dirty="0"/>
              <a:t>you know what’s in it</a:t>
            </a:r>
          </a:p>
          <a:p>
            <a:pPr marL="0" indent="0">
              <a:lnSpc>
                <a:spcPct val="50000"/>
              </a:lnSpc>
              <a:spcBef>
                <a:spcPts val="0"/>
              </a:spcBef>
              <a:buNone/>
            </a:pPr>
            <a:endParaRPr lang="en-US" sz="3600" dirty="0"/>
          </a:p>
        </p:txBody>
      </p:sp>
    </p:spTree>
    <p:extLst>
      <p:ext uri="{BB962C8B-B14F-4D97-AF65-F5344CB8AC3E}">
        <p14:creationId xmlns:p14="http://schemas.microsoft.com/office/powerpoint/2010/main" val="86682741"/>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82000" cy="685800"/>
          </a:xfrm>
        </p:spPr>
        <p:txBody>
          <a:bodyPr/>
          <a:lstStyle/>
          <a:p>
            <a:r>
              <a:rPr lang="en-US" sz="4400" dirty="0"/>
              <a:t>Common Sense Guidelines – cont.</a:t>
            </a:r>
          </a:p>
        </p:txBody>
      </p:sp>
      <p:sp>
        <p:nvSpPr>
          <p:cNvPr id="3" name="Text Placeholder 2"/>
          <p:cNvSpPr>
            <a:spLocks noGrp="1"/>
          </p:cNvSpPr>
          <p:nvPr>
            <p:ph type="body" sz="quarter" idx="10"/>
          </p:nvPr>
        </p:nvSpPr>
        <p:spPr>
          <a:xfrm>
            <a:off x="342900" y="1981200"/>
            <a:ext cx="8382000" cy="2769989"/>
          </a:xfrm>
        </p:spPr>
        <p:txBody>
          <a:bodyPr/>
          <a:lstStyle/>
          <a:p>
            <a:pPr lvl="1"/>
            <a:r>
              <a:rPr lang="en-US" sz="3600" dirty="0"/>
              <a:t>Is the ingredients list </a:t>
            </a:r>
            <a:r>
              <a:rPr lang="en-US" sz="3600" dirty="0">
                <a:solidFill>
                  <a:srgbClr val="FFFF00"/>
                </a:solidFill>
              </a:rPr>
              <a:t>clear, unambiguous</a:t>
            </a:r>
            <a:r>
              <a:rPr lang="en-US" sz="3600" dirty="0"/>
              <a:t>?  Does it contain </a:t>
            </a:r>
            <a:r>
              <a:rPr lang="en-US" sz="3600" dirty="0">
                <a:solidFill>
                  <a:srgbClr val="FFFF00"/>
                </a:solidFill>
              </a:rPr>
              <a:t>meaningless names </a:t>
            </a:r>
            <a:r>
              <a:rPr lang="en-US" sz="3600" dirty="0"/>
              <a:t>(i.e.. “dragon’s tooth”) or </a:t>
            </a:r>
            <a:r>
              <a:rPr lang="en-US" sz="3600" dirty="0">
                <a:solidFill>
                  <a:srgbClr val="FFFF00"/>
                </a:solidFill>
              </a:rPr>
              <a:t>meaningless</a:t>
            </a:r>
            <a:r>
              <a:rPr lang="en-US" sz="3600" dirty="0"/>
              <a:t> </a:t>
            </a:r>
            <a:r>
              <a:rPr lang="en-US" sz="3600" dirty="0">
                <a:solidFill>
                  <a:srgbClr val="FFFF00"/>
                </a:solidFill>
              </a:rPr>
              <a:t>descriptions</a:t>
            </a:r>
            <a:r>
              <a:rPr lang="en-US" sz="3600" dirty="0"/>
              <a:t> (i.e. “all natural ingredients”)</a:t>
            </a:r>
          </a:p>
          <a:p>
            <a:pPr marL="517525" lvl="1" indent="0">
              <a:lnSpc>
                <a:spcPct val="50000"/>
              </a:lnSpc>
              <a:spcBef>
                <a:spcPts val="0"/>
              </a:spcBef>
              <a:buNone/>
            </a:pPr>
            <a:endParaRPr lang="en-US" sz="3600" dirty="0"/>
          </a:p>
        </p:txBody>
      </p:sp>
    </p:spTree>
    <p:extLst>
      <p:ext uri="{BB962C8B-B14F-4D97-AF65-F5344CB8AC3E}">
        <p14:creationId xmlns:p14="http://schemas.microsoft.com/office/powerpoint/2010/main" val="1436964239"/>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8382000" cy="914400"/>
          </a:xfrm>
        </p:spPr>
        <p:txBody>
          <a:bodyPr/>
          <a:lstStyle/>
          <a:p>
            <a:r>
              <a:rPr lang="en-US" sz="4400" dirty="0"/>
              <a:t>Common Sense Guidelines – cont.</a:t>
            </a:r>
          </a:p>
        </p:txBody>
      </p:sp>
      <p:sp>
        <p:nvSpPr>
          <p:cNvPr id="3" name="Text Placeholder 2"/>
          <p:cNvSpPr>
            <a:spLocks noGrp="1"/>
          </p:cNvSpPr>
          <p:nvPr>
            <p:ph type="body" sz="quarter" idx="10"/>
          </p:nvPr>
        </p:nvSpPr>
        <p:spPr>
          <a:xfrm>
            <a:off x="381000" y="2667000"/>
            <a:ext cx="8382000" cy="1649682"/>
          </a:xfrm>
        </p:spPr>
        <p:txBody>
          <a:bodyPr/>
          <a:lstStyle/>
          <a:p>
            <a:pPr marL="396875" lvl="1">
              <a:buBlip>
                <a:blip r:embed="rId3"/>
              </a:buBlip>
            </a:pPr>
            <a:r>
              <a:rPr lang="en-US" sz="4000" dirty="0"/>
              <a:t>Is it </a:t>
            </a:r>
            <a:r>
              <a:rPr lang="en-US" sz="4000" dirty="0">
                <a:solidFill>
                  <a:srgbClr val="FFFF00"/>
                </a:solidFill>
              </a:rPr>
              <a:t>illegal</a:t>
            </a:r>
            <a:r>
              <a:rPr lang="en-US" sz="4000" dirty="0"/>
              <a:t> to use or possess in some states (i.e. salvia divinorium)?</a:t>
            </a:r>
          </a:p>
          <a:p>
            <a:endParaRPr lang="en-US" dirty="0"/>
          </a:p>
        </p:txBody>
      </p:sp>
    </p:spTree>
    <p:extLst>
      <p:ext uri="{BB962C8B-B14F-4D97-AF65-F5344CB8AC3E}">
        <p14:creationId xmlns:p14="http://schemas.microsoft.com/office/powerpoint/2010/main" val="3093860488"/>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Introduction -- continued</a:t>
            </a:r>
          </a:p>
        </p:txBody>
      </p:sp>
      <p:sp>
        <p:nvSpPr>
          <p:cNvPr id="3" name="Text Placeholder 2"/>
          <p:cNvSpPr>
            <a:spLocks noGrp="1"/>
          </p:cNvSpPr>
          <p:nvPr>
            <p:ph type="body" sz="quarter" idx="10"/>
          </p:nvPr>
        </p:nvSpPr>
        <p:spPr>
          <a:xfrm>
            <a:off x="381000" y="1371600"/>
            <a:ext cx="8382000" cy="5271468"/>
          </a:xfrm>
        </p:spPr>
        <p:txBody>
          <a:bodyPr/>
          <a:lstStyle/>
          <a:p>
            <a:r>
              <a:rPr lang="en-US" sz="3600" dirty="0">
                <a:solidFill>
                  <a:srgbClr val="FFFF00"/>
                </a:solidFill>
              </a:rPr>
              <a:t>82% of U.S. adults </a:t>
            </a:r>
            <a:r>
              <a:rPr lang="en-US" sz="3600" dirty="0"/>
              <a:t>are taking </a:t>
            </a:r>
            <a:r>
              <a:rPr lang="en-US" sz="3600" dirty="0">
                <a:solidFill>
                  <a:srgbClr val="FFFF00"/>
                </a:solidFill>
              </a:rPr>
              <a:t>1 or more </a:t>
            </a:r>
            <a:r>
              <a:rPr lang="en-US" sz="3600" dirty="0"/>
              <a:t>drugs (Rx, over-the-counter (OTC), or herbal product) [Slone Survey, 2006]</a:t>
            </a:r>
          </a:p>
          <a:p>
            <a:pPr marL="0" indent="0">
              <a:lnSpc>
                <a:spcPct val="50000"/>
              </a:lnSpc>
              <a:spcBef>
                <a:spcPts val="0"/>
              </a:spcBef>
              <a:buNone/>
            </a:pPr>
            <a:endParaRPr lang="en-US" sz="3600" dirty="0"/>
          </a:p>
          <a:p>
            <a:pPr lvl="1"/>
            <a:r>
              <a:rPr lang="en-US" sz="3600" dirty="0">
                <a:solidFill>
                  <a:srgbClr val="FFFF00"/>
                </a:solidFill>
              </a:rPr>
              <a:t>29%</a:t>
            </a:r>
            <a:r>
              <a:rPr lang="en-US" sz="3600" dirty="0"/>
              <a:t> are taking </a:t>
            </a:r>
            <a:r>
              <a:rPr lang="en-US" sz="3600" dirty="0">
                <a:solidFill>
                  <a:srgbClr val="FFFF00"/>
                </a:solidFill>
              </a:rPr>
              <a:t>5 or more</a:t>
            </a:r>
          </a:p>
          <a:p>
            <a:pPr marL="517525" lvl="1" indent="0">
              <a:lnSpc>
                <a:spcPct val="50000"/>
              </a:lnSpc>
              <a:spcBef>
                <a:spcPts val="0"/>
              </a:spcBef>
              <a:buNone/>
            </a:pPr>
            <a:endParaRPr lang="en-US" sz="3600" dirty="0"/>
          </a:p>
          <a:p>
            <a:r>
              <a:rPr lang="en-US" sz="3600" dirty="0"/>
              <a:t>Almost </a:t>
            </a:r>
            <a:r>
              <a:rPr lang="en-US" sz="3600" dirty="0">
                <a:solidFill>
                  <a:srgbClr val="FFFF00"/>
                </a:solidFill>
              </a:rPr>
              <a:t>64% of males </a:t>
            </a:r>
            <a:r>
              <a:rPr lang="en-US" sz="3600" u="sng" dirty="0">
                <a:solidFill>
                  <a:srgbClr val="FFFF00"/>
                </a:solidFill>
              </a:rPr>
              <a:t>18-44</a:t>
            </a:r>
            <a:r>
              <a:rPr lang="en-US" sz="3600" dirty="0">
                <a:solidFill>
                  <a:srgbClr val="FFFF00"/>
                </a:solidFill>
              </a:rPr>
              <a:t> </a:t>
            </a:r>
            <a:r>
              <a:rPr lang="en-US" sz="3600" dirty="0"/>
              <a:t>had used a drug in the </a:t>
            </a:r>
            <a:r>
              <a:rPr lang="en-US" sz="3600" dirty="0">
                <a:solidFill>
                  <a:srgbClr val="FFFF00"/>
                </a:solidFill>
              </a:rPr>
              <a:t>last week</a:t>
            </a:r>
          </a:p>
          <a:p>
            <a:pPr marL="0" indent="0">
              <a:lnSpc>
                <a:spcPct val="50000"/>
              </a:lnSpc>
              <a:spcBef>
                <a:spcPts val="0"/>
              </a:spcBef>
              <a:buNone/>
            </a:pPr>
            <a:endParaRPr lang="en-US" sz="3600" dirty="0"/>
          </a:p>
          <a:p>
            <a:pPr lvl="1"/>
            <a:r>
              <a:rPr lang="en-US" sz="3600" dirty="0">
                <a:solidFill>
                  <a:srgbClr val="FFFF00"/>
                </a:solidFill>
              </a:rPr>
              <a:t>8%</a:t>
            </a:r>
            <a:r>
              <a:rPr lang="en-US" sz="3600" dirty="0"/>
              <a:t> used </a:t>
            </a:r>
            <a:r>
              <a:rPr lang="en-US" sz="3600" dirty="0">
                <a:solidFill>
                  <a:srgbClr val="FFFF00"/>
                </a:solidFill>
              </a:rPr>
              <a:t>5 or more</a:t>
            </a:r>
          </a:p>
          <a:p>
            <a:pPr marL="0" indent="0">
              <a:buNone/>
            </a:pPr>
            <a:endParaRPr lang="en-US" dirty="0"/>
          </a:p>
        </p:txBody>
      </p:sp>
    </p:spTree>
    <p:extLst>
      <p:ext uri="{BB962C8B-B14F-4D97-AF65-F5344CB8AC3E}">
        <p14:creationId xmlns:p14="http://schemas.microsoft.com/office/powerpoint/2010/main" val="2547420267"/>
      </p:ext>
    </p:extLst>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Common Sense Guidelines – cont.</a:t>
            </a:r>
          </a:p>
        </p:txBody>
      </p:sp>
      <p:sp>
        <p:nvSpPr>
          <p:cNvPr id="3" name="Text Placeholder 2"/>
          <p:cNvSpPr>
            <a:spLocks noGrp="1"/>
          </p:cNvSpPr>
          <p:nvPr>
            <p:ph type="body" sz="quarter" idx="10"/>
          </p:nvPr>
        </p:nvSpPr>
        <p:spPr>
          <a:xfrm>
            <a:off x="381000" y="2057400"/>
            <a:ext cx="8382000" cy="2444389"/>
          </a:xfrm>
        </p:spPr>
        <p:txBody>
          <a:bodyPr/>
          <a:lstStyle/>
          <a:p>
            <a:r>
              <a:rPr lang="en-US" sz="3600" dirty="0"/>
              <a:t>Avoid “health”-related, booster-type, or “specialty” products sold at </a:t>
            </a:r>
            <a:r>
              <a:rPr lang="en-US" sz="3600" dirty="0">
                <a:solidFill>
                  <a:srgbClr val="FFFF00"/>
                </a:solidFill>
              </a:rPr>
              <a:t>convenience stores</a:t>
            </a:r>
            <a:r>
              <a:rPr lang="en-US" sz="3600" dirty="0"/>
              <a:t> or </a:t>
            </a:r>
            <a:r>
              <a:rPr lang="en-US" sz="3600" dirty="0">
                <a:solidFill>
                  <a:srgbClr val="FFFF00"/>
                </a:solidFill>
              </a:rPr>
              <a:t>“alternative” businesses</a:t>
            </a:r>
          </a:p>
          <a:p>
            <a:pPr lvl="1"/>
            <a:endParaRPr lang="en-US" sz="3200" dirty="0">
              <a:solidFill>
                <a:srgbClr val="FFFF00"/>
              </a:solidFill>
            </a:endParaRPr>
          </a:p>
          <a:p>
            <a:pPr marL="0" indent="0">
              <a:lnSpc>
                <a:spcPct val="50000"/>
              </a:lnSpc>
              <a:spcBef>
                <a:spcPts val="0"/>
              </a:spcBef>
              <a:buNone/>
            </a:pPr>
            <a:endParaRPr lang="en-US" dirty="0"/>
          </a:p>
          <a:p>
            <a:endParaRPr lang="en-US" dirty="0"/>
          </a:p>
        </p:txBody>
      </p:sp>
    </p:spTree>
    <p:extLst>
      <p:ext uri="{BB962C8B-B14F-4D97-AF65-F5344CB8AC3E}">
        <p14:creationId xmlns:p14="http://schemas.microsoft.com/office/powerpoint/2010/main" val="3635945248"/>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914400"/>
            <a:ext cx="8382000" cy="4136517"/>
          </a:xfrm>
        </p:spPr>
        <p:txBody>
          <a:bodyPr/>
          <a:lstStyle/>
          <a:p>
            <a:pPr marL="0" indent="0">
              <a:buNone/>
            </a:pPr>
            <a:endParaRPr lang="en-US" dirty="0"/>
          </a:p>
          <a:p>
            <a:pPr marL="0" indent="0" algn="ctr">
              <a:buNone/>
            </a:pPr>
            <a:r>
              <a:rPr lang="en-US" sz="4800" dirty="0"/>
              <a:t>Module 10</a:t>
            </a:r>
          </a:p>
          <a:p>
            <a:pPr marL="0" indent="0">
              <a:lnSpc>
                <a:spcPct val="100000"/>
              </a:lnSpc>
              <a:spcBef>
                <a:spcPts val="0"/>
              </a:spcBef>
              <a:buNone/>
            </a:pPr>
            <a:endParaRPr lang="en-US" sz="4800" dirty="0"/>
          </a:p>
          <a:p>
            <a:pPr marL="0" indent="0" algn="ctr">
              <a:buNone/>
            </a:pPr>
            <a:r>
              <a:rPr lang="en-US" sz="4800" dirty="0"/>
              <a:t>Medical Conditions That Often Have Potentially Impairing Prescribed Medications </a:t>
            </a:r>
          </a:p>
        </p:txBody>
      </p:sp>
    </p:spTree>
    <p:extLst>
      <p:ext uri="{BB962C8B-B14F-4D97-AF65-F5344CB8AC3E}">
        <p14:creationId xmlns:p14="http://schemas.microsoft.com/office/powerpoint/2010/main" val="3674860780"/>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828193"/>
          </a:xfrm>
        </p:spPr>
        <p:txBody>
          <a:bodyPr/>
          <a:lstStyle/>
          <a:p>
            <a:r>
              <a:rPr lang="en-US" sz="4400" dirty="0"/>
              <a:t>Medical Conditions With Potentially Impairing Medications </a:t>
            </a:r>
            <a:br>
              <a:rPr lang="en-US" sz="4400" dirty="0"/>
            </a:br>
            <a:endParaRPr lang="en-US" sz="4400" dirty="0"/>
          </a:p>
        </p:txBody>
      </p:sp>
      <p:sp>
        <p:nvSpPr>
          <p:cNvPr id="3" name="Text Placeholder 2"/>
          <p:cNvSpPr>
            <a:spLocks noGrp="1"/>
          </p:cNvSpPr>
          <p:nvPr>
            <p:ph type="body" sz="quarter" idx="10"/>
          </p:nvPr>
        </p:nvSpPr>
        <p:spPr>
          <a:xfrm>
            <a:off x="381000" y="1892181"/>
            <a:ext cx="8382000" cy="5050175"/>
          </a:xfrm>
        </p:spPr>
        <p:txBody>
          <a:bodyPr/>
          <a:lstStyle/>
          <a:p>
            <a:r>
              <a:rPr lang="en-US" sz="3600" dirty="0"/>
              <a:t>There are many </a:t>
            </a:r>
            <a:r>
              <a:rPr lang="en-US" sz="3600" dirty="0">
                <a:solidFill>
                  <a:srgbClr val="FFFF00"/>
                </a:solidFill>
              </a:rPr>
              <a:t>medical conditions </a:t>
            </a:r>
            <a:r>
              <a:rPr lang="en-US" sz="3600" dirty="0"/>
              <a:t>which, </a:t>
            </a:r>
            <a:r>
              <a:rPr lang="en-US" sz="3600" u="sng" dirty="0"/>
              <a:t>if managed properly by your HCP</a:t>
            </a:r>
            <a:r>
              <a:rPr lang="en-US" sz="3600" dirty="0"/>
              <a:t>, are </a:t>
            </a:r>
            <a:r>
              <a:rPr lang="en-US" sz="3600" dirty="0">
                <a:solidFill>
                  <a:srgbClr val="FFFF00"/>
                </a:solidFill>
              </a:rPr>
              <a:t>safe to work</a:t>
            </a:r>
            <a:r>
              <a:rPr lang="en-US" sz="3600" dirty="0"/>
              <a:t> safety-critical duties such as those regulated by FRA.  </a:t>
            </a:r>
          </a:p>
          <a:p>
            <a:pPr marL="0" indent="0">
              <a:lnSpc>
                <a:spcPct val="50000"/>
              </a:lnSpc>
              <a:spcBef>
                <a:spcPts val="0"/>
              </a:spcBef>
              <a:buNone/>
            </a:pPr>
            <a:endParaRPr lang="en-US" sz="3600" dirty="0"/>
          </a:p>
          <a:p>
            <a:pPr marL="517525" lvl="1" indent="0">
              <a:buNone/>
            </a:pPr>
            <a:r>
              <a:rPr lang="en-US" sz="3600" dirty="0"/>
              <a:t>HOWEVER, </a:t>
            </a:r>
            <a:r>
              <a:rPr lang="en-US" sz="3600" dirty="0">
                <a:solidFill>
                  <a:srgbClr val="FFFF00"/>
                </a:solidFill>
              </a:rPr>
              <a:t>medical qualifications </a:t>
            </a:r>
            <a:r>
              <a:rPr lang="en-US" sz="3600" dirty="0"/>
              <a:t>are </a:t>
            </a:r>
            <a:r>
              <a:rPr lang="en-US" sz="3600" u="sng" dirty="0">
                <a:solidFill>
                  <a:srgbClr val="FFFF00"/>
                </a:solidFill>
              </a:rPr>
              <a:t>not</a:t>
            </a:r>
            <a:r>
              <a:rPr lang="en-US" sz="3600" u="sng" dirty="0"/>
              <a:t> dictated by FRA but by your company policy</a:t>
            </a:r>
          </a:p>
          <a:p>
            <a:pPr marL="0" indent="0">
              <a:buNone/>
            </a:pPr>
            <a:endParaRPr lang="en-US" sz="3600" dirty="0"/>
          </a:p>
          <a:p>
            <a:pPr marL="0" indent="0">
              <a:buNone/>
            </a:pPr>
            <a:endParaRPr lang="en-US" dirty="0"/>
          </a:p>
          <a:p>
            <a:endParaRPr lang="en-US" dirty="0"/>
          </a:p>
        </p:txBody>
      </p:sp>
    </p:spTree>
    <p:extLst>
      <p:ext uri="{BB962C8B-B14F-4D97-AF65-F5344CB8AC3E}">
        <p14:creationId xmlns:p14="http://schemas.microsoft.com/office/powerpoint/2010/main" val="2080635839"/>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Medical Conditions With Potentially Impairing Medications – cont.</a:t>
            </a:r>
          </a:p>
        </p:txBody>
      </p:sp>
      <p:sp>
        <p:nvSpPr>
          <p:cNvPr id="3" name="Text Placeholder 2"/>
          <p:cNvSpPr>
            <a:spLocks noGrp="1"/>
          </p:cNvSpPr>
          <p:nvPr>
            <p:ph type="body" sz="quarter" idx="10"/>
          </p:nvPr>
        </p:nvSpPr>
        <p:spPr>
          <a:xfrm>
            <a:off x="381000" y="2438400"/>
            <a:ext cx="8382000" cy="2782300"/>
          </a:xfrm>
        </p:spPr>
        <p:txBody>
          <a:bodyPr/>
          <a:lstStyle/>
          <a:p>
            <a:r>
              <a:rPr lang="en-US" sz="3600" dirty="0"/>
              <a:t>Here is a listing of some of the </a:t>
            </a:r>
            <a:r>
              <a:rPr lang="en-US" sz="3600" dirty="0">
                <a:solidFill>
                  <a:srgbClr val="FFFF00"/>
                </a:solidFill>
              </a:rPr>
              <a:t>medical conditions</a:t>
            </a:r>
            <a:r>
              <a:rPr lang="en-US" sz="3600" dirty="0"/>
              <a:t> which have </a:t>
            </a:r>
            <a:r>
              <a:rPr lang="en-US" sz="3600" dirty="0">
                <a:solidFill>
                  <a:srgbClr val="FFFF00"/>
                </a:solidFill>
              </a:rPr>
              <a:t>Rx drugs </a:t>
            </a:r>
            <a:r>
              <a:rPr lang="en-US" sz="3600" dirty="0"/>
              <a:t>that </a:t>
            </a:r>
            <a:r>
              <a:rPr lang="en-US" sz="3600" u="sng" dirty="0">
                <a:solidFill>
                  <a:srgbClr val="FFFF00"/>
                </a:solidFill>
              </a:rPr>
              <a:t>may</a:t>
            </a:r>
            <a:r>
              <a:rPr lang="en-US" sz="3600" dirty="0">
                <a:solidFill>
                  <a:srgbClr val="FFFF00"/>
                </a:solidFill>
              </a:rPr>
              <a:t> impair </a:t>
            </a:r>
            <a:r>
              <a:rPr lang="en-US" sz="3600" dirty="0"/>
              <a:t>your ability to perform safety-critical duties</a:t>
            </a:r>
          </a:p>
          <a:p>
            <a:pPr marL="0" indent="0">
              <a:lnSpc>
                <a:spcPct val="50000"/>
              </a:lnSpc>
              <a:spcBef>
                <a:spcPts val="0"/>
              </a:spcBef>
              <a:buNone/>
            </a:pPr>
            <a:endParaRPr lang="en-US" dirty="0"/>
          </a:p>
          <a:p>
            <a:pPr marL="0" indent="0">
              <a:buNone/>
            </a:pPr>
            <a:endParaRPr lang="en-US" dirty="0"/>
          </a:p>
        </p:txBody>
      </p:sp>
    </p:spTree>
    <p:extLst>
      <p:ext uri="{BB962C8B-B14F-4D97-AF65-F5344CB8AC3E}">
        <p14:creationId xmlns:p14="http://schemas.microsoft.com/office/powerpoint/2010/main" val="4221070597"/>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Medical Conditions With Potentially Impairing Medications – cont.</a:t>
            </a:r>
          </a:p>
        </p:txBody>
      </p:sp>
      <p:sp>
        <p:nvSpPr>
          <p:cNvPr id="3" name="Text Placeholder 2"/>
          <p:cNvSpPr>
            <a:spLocks noGrp="1"/>
          </p:cNvSpPr>
          <p:nvPr>
            <p:ph type="body" sz="quarter" idx="10"/>
          </p:nvPr>
        </p:nvSpPr>
        <p:spPr>
          <a:xfrm>
            <a:off x="381000" y="2133600"/>
            <a:ext cx="8382000" cy="3886200"/>
          </a:xfrm>
        </p:spPr>
        <p:txBody>
          <a:bodyPr/>
          <a:lstStyle/>
          <a:p>
            <a:pPr lvl="0">
              <a:lnSpc>
                <a:spcPct val="100000"/>
              </a:lnSpc>
              <a:spcBef>
                <a:spcPts val="0"/>
              </a:spcBef>
              <a:spcAft>
                <a:spcPts val="1200"/>
              </a:spcAft>
            </a:pPr>
            <a:r>
              <a:rPr lang="en-US" sz="3600" dirty="0"/>
              <a:t>Severe or debilitating </a:t>
            </a:r>
            <a:r>
              <a:rPr lang="en-US" sz="3600" dirty="0">
                <a:solidFill>
                  <a:srgbClr val="FFFF00"/>
                </a:solidFill>
              </a:rPr>
              <a:t>allergies</a:t>
            </a:r>
          </a:p>
          <a:p>
            <a:pPr lvl="0">
              <a:lnSpc>
                <a:spcPct val="100000"/>
              </a:lnSpc>
              <a:spcBef>
                <a:spcPts val="0"/>
              </a:spcBef>
              <a:spcAft>
                <a:spcPts val="1200"/>
              </a:spcAft>
            </a:pPr>
            <a:r>
              <a:rPr lang="en-US" sz="3600" dirty="0"/>
              <a:t>Severe or debilitating </a:t>
            </a:r>
            <a:r>
              <a:rPr lang="en-US" sz="3600" dirty="0">
                <a:solidFill>
                  <a:srgbClr val="FFFF00"/>
                </a:solidFill>
              </a:rPr>
              <a:t>cold or sinus   </a:t>
            </a:r>
            <a:r>
              <a:rPr lang="en-US" sz="3600" dirty="0"/>
              <a:t>	conditions</a:t>
            </a:r>
          </a:p>
          <a:p>
            <a:pPr lvl="0">
              <a:lnSpc>
                <a:spcPct val="100000"/>
              </a:lnSpc>
              <a:spcBef>
                <a:spcPts val="0"/>
              </a:spcBef>
              <a:spcAft>
                <a:spcPts val="1200"/>
              </a:spcAft>
            </a:pPr>
            <a:r>
              <a:rPr lang="en-US" sz="3600" dirty="0"/>
              <a:t>Severe or debilitating </a:t>
            </a:r>
            <a:r>
              <a:rPr lang="en-US" sz="3600" dirty="0">
                <a:solidFill>
                  <a:srgbClr val="FFFF00"/>
                </a:solidFill>
              </a:rPr>
              <a:t>influenza</a:t>
            </a:r>
            <a:r>
              <a:rPr lang="en-US" sz="3600" dirty="0"/>
              <a:t>, 	especially 	when you have a </a:t>
            </a:r>
            <a:r>
              <a:rPr lang="en-US" sz="3600" dirty="0">
                <a:solidFill>
                  <a:srgbClr val="FFFF00"/>
                </a:solidFill>
              </a:rPr>
              <a:t>bad cough</a:t>
            </a:r>
          </a:p>
          <a:p>
            <a:endParaRPr lang="en-US" dirty="0"/>
          </a:p>
        </p:txBody>
      </p:sp>
    </p:spTree>
    <p:extLst>
      <p:ext uri="{BB962C8B-B14F-4D97-AF65-F5344CB8AC3E}">
        <p14:creationId xmlns:p14="http://schemas.microsoft.com/office/powerpoint/2010/main" val="1767815844"/>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Medical Conditions With Potentially Impairing Medications – cont.</a:t>
            </a:r>
          </a:p>
        </p:txBody>
      </p:sp>
      <p:sp>
        <p:nvSpPr>
          <p:cNvPr id="3" name="Text Placeholder 2"/>
          <p:cNvSpPr>
            <a:spLocks noGrp="1"/>
          </p:cNvSpPr>
          <p:nvPr>
            <p:ph type="body" sz="quarter" idx="10"/>
          </p:nvPr>
        </p:nvSpPr>
        <p:spPr>
          <a:xfrm>
            <a:off x="381000" y="1905000"/>
            <a:ext cx="8382000" cy="3939540"/>
          </a:xfrm>
        </p:spPr>
        <p:txBody>
          <a:bodyPr/>
          <a:lstStyle/>
          <a:p>
            <a:pPr>
              <a:lnSpc>
                <a:spcPct val="100000"/>
              </a:lnSpc>
              <a:spcBef>
                <a:spcPts val="0"/>
              </a:spcBef>
              <a:spcAft>
                <a:spcPts val="1200"/>
              </a:spcAft>
            </a:pPr>
            <a:r>
              <a:rPr lang="en-US" sz="3600" dirty="0"/>
              <a:t>Severe or debilitating </a:t>
            </a:r>
            <a:r>
              <a:rPr lang="en-US" sz="3600" dirty="0">
                <a:solidFill>
                  <a:srgbClr val="FFFF00"/>
                </a:solidFill>
              </a:rPr>
              <a:t>asthma</a:t>
            </a:r>
          </a:p>
          <a:p>
            <a:pPr lvl="0">
              <a:lnSpc>
                <a:spcPct val="100000"/>
              </a:lnSpc>
              <a:spcBef>
                <a:spcPts val="0"/>
              </a:spcBef>
              <a:spcAft>
                <a:spcPts val="1200"/>
              </a:spcAft>
            </a:pPr>
            <a:r>
              <a:rPr lang="en-US" sz="3600" dirty="0"/>
              <a:t>Medical conditions with a </a:t>
            </a:r>
            <a:r>
              <a:rPr lang="en-US" sz="3600" dirty="0">
                <a:solidFill>
                  <a:srgbClr val="FFFF00"/>
                </a:solidFill>
              </a:rPr>
              <a:t>fever</a:t>
            </a:r>
            <a:r>
              <a:rPr lang="en-US" sz="3600" dirty="0"/>
              <a:t> </a:t>
            </a:r>
            <a:r>
              <a:rPr lang="en-US" sz="3600" dirty="0">
                <a:solidFill>
                  <a:srgbClr val="FFFF00"/>
                </a:solidFill>
              </a:rPr>
              <a:t>of 102° or 	above</a:t>
            </a:r>
          </a:p>
          <a:p>
            <a:pPr lvl="0">
              <a:lnSpc>
                <a:spcPct val="100000"/>
              </a:lnSpc>
              <a:spcBef>
                <a:spcPts val="0"/>
              </a:spcBef>
              <a:spcAft>
                <a:spcPts val="1200"/>
              </a:spcAft>
            </a:pPr>
            <a:r>
              <a:rPr lang="en-US" sz="3600" dirty="0">
                <a:solidFill>
                  <a:srgbClr val="FFFF00"/>
                </a:solidFill>
              </a:rPr>
              <a:t>HIV</a:t>
            </a:r>
            <a:r>
              <a:rPr lang="en-US" sz="3600" dirty="0"/>
              <a:t> or </a:t>
            </a:r>
            <a:r>
              <a:rPr lang="en-US" sz="3600" dirty="0">
                <a:solidFill>
                  <a:srgbClr val="FFFF00"/>
                </a:solidFill>
              </a:rPr>
              <a:t>AIDs</a:t>
            </a:r>
          </a:p>
          <a:p>
            <a:pPr lvl="0">
              <a:lnSpc>
                <a:spcPct val="100000"/>
              </a:lnSpc>
              <a:spcBef>
                <a:spcPts val="0"/>
              </a:spcBef>
              <a:spcAft>
                <a:spcPts val="1200"/>
              </a:spcAft>
            </a:pPr>
            <a:r>
              <a:rPr lang="en-US" sz="3600" dirty="0"/>
              <a:t>Severe</a:t>
            </a:r>
            <a:r>
              <a:rPr lang="en-US" sz="3600" dirty="0">
                <a:solidFill>
                  <a:srgbClr val="FFFF00"/>
                </a:solidFill>
              </a:rPr>
              <a:t> arthritis</a:t>
            </a:r>
          </a:p>
          <a:p>
            <a:pPr lvl="0">
              <a:lnSpc>
                <a:spcPct val="100000"/>
              </a:lnSpc>
              <a:spcBef>
                <a:spcPts val="0"/>
              </a:spcBef>
              <a:spcAft>
                <a:spcPts val="1200"/>
              </a:spcAft>
            </a:pPr>
            <a:r>
              <a:rPr lang="en-US" sz="3600" dirty="0"/>
              <a:t>Any form of </a:t>
            </a:r>
            <a:r>
              <a:rPr lang="en-US" sz="3600" dirty="0">
                <a:solidFill>
                  <a:srgbClr val="FFFF00"/>
                </a:solidFill>
              </a:rPr>
              <a:t>hepatitis</a:t>
            </a:r>
          </a:p>
        </p:txBody>
      </p:sp>
    </p:spTree>
    <p:extLst>
      <p:ext uri="{BB962C8B-B14F-4D97-AF65-F5344CB8AC3E}">
        <p14:creationId xmlns:p14="http://schemas.microsoft.com/office/powerpoint/2010/main" val="2236201366"/>
      </p:ext>
    </p:extLst>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Medical Conditions With Potentially Impairing Medications – cont.</a:t>
            </a:r>
          </a:p>
        </p:txBody>
      </p:sp>
      <p:sp>
        <p:nvSpPr>
          <p:cNvPr id="3" name="Text Placeholder 2"/>
          <p:cNvSpPr>
            <a:spLocks noGrp="1"/>
          </p:cNvSpPr>
          <p:nvPr>
            <p:ph type="body" sz="quarter" idx="10"/>
          </p:nvPr>
        </p:nvSpPr>
        <p:spPr>
          <a:xfrm>
            <a:off x="381000" y="1905000"/>
            <a:ext cx="8382000" cy="3773341"/>
          </a:xfrm>
        </p:spPr>
        <p:txBody>
          <a:bodyPr/>
          <a:lstStyle/>
          <a:p>
            <a:pPr lvl="0">
              <a:lnSpc>
                <a:spcPct val="100000"/>
              </a:lnSpc>
              <a:spcBef>
                <a:spcPts val="0"/>
              </a:spcBef>
              <a:spcAft>
                <a:spcPts val="1200"/>
              </a:spcAft>
            </a:pPr>
            <a:r>
              <a:rPr lang="en-US" sz="3600" dirty="0"/>
              <a:t>Medical complaints requiring </a:t>
            </a:r>
            <a:r>
              <a:rPr lang="en-US" sz="3600" dirty="0">
                <a:solidFill>
                  <a:srgbClr val="FFFF00"/>
                </a:solidFill>
              </a:rPr>
              <a:t>high doses of 	steroids</a:t>
            </a:r>
          </a:p>
          <a:p>
            <a:pPr lvl="0">
              <a:lnSpc>
                <a:spcPct val="100000"/>
              </a:lnSpc>
              <a:spcBef>
                <a:spcPts val="0"/>
              </a:spcBef>
              <a:spcAft>
                <a:spcPts val="1200"/>
              </a:spcAft>
            </a:pPr>
            <a:r>
              <a:rPr lang="en-US" sz="3600" dirty="0">
                <a:solidFill>
                  <a:srgbClr val="FFFF00"/>
                </a:solidFill>
              </a:rPr>
              <a:t>Blood pressure </a:t>
            </a:r>
            <a:r>
              <a:rPr lang="en-US" sz="3600" dirty="0"/>
              <a:t>treatment requiring the 	use of </a:t>
            </a:r>
            <a:r>
              <a:rPr lang="en-US" sz="3600" dirty="0">
                <a:solidFill>
                  <a:srgbClr val="FFFF00"/>
                </a:solidFill>
              </a:rPr>
              <a:t>more than one </a:t>
            </a:r>
            <a:r>
              <a:rPr lang="en-US" sz="3600" dirty="0"/>
              <a:t>Rx medications</a:t>
            </a:r>
          </a:p>
          <a:p>
            <a:pPr lvl="0">
              <a:lnSpc>
                <a:spcPct val="100000"/>
              </a:lnSpc>
              <a:spcBef>
                <a:spcPts val="0"/>
              </a:spcBef>
              <a:spcAft>
                <a:spcPts val="1200"/>
              </a:spcAft>
            </a:pPr>
            <a:r>
              <a:rPr lang="en-US" sz="3600" dirty="0">
                <a:solidFill>
                  <a:srgbClr val="FFFF00"/>
                </a:solidFill>
              </a:rPr>
              <a:t>Cancer</a:t>
            </a:r>
          </a:p>
          <a:p>
            <a:endParaRPr lang="en-US" dirty="0"/>
          </a:p>
        </p:txBody>
      </p:sp>
    </p:spTree>
    <p:extLst>
      <p:ext uri="{BB962C8B-B14F-4D97-AF65-F5344CB8AC3E}">
        <p14:creationId xmlns:p14="http://schemas.microsoft.com/office/powerpoint/2010/main" val="1064671007"/>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Medical Conditions With Potentially Impairing Medications – cont.</a:t>
            </a:r>
          </a:p>
        </p:txBody>
      </p:sp>
      <p:sp>
        <p:nvSpPr>
          <p:cNvPr id="3" name="Text Placeholder 2"/>
          <p:cNvSpPr>
            <a:spLocks noGrp="1"/>
          </p:cNvSpPr>
          <p:nvPr>
            <p:ph type="body" sz="quarter" idx="10"/>
          </p:nvPr>
        </p:nvSpPr>
        <p:spPr>
          <a:xfrm>
            <a:off x="381000" y="1905000"/>
            <a:ext cx="8382000" cy="3886200"/>
          </a:xfrm>
        </p:spPr>
        <p:txBody>
          <a:bodyPr/>
          <a:lstStyle/>
          <a:p>
            <a:pPr lvl="0">
              <a:lnSpc>
                <a:spcPct val="100000"/>
              </a:lnSpc>
              <a:spcBef>
                <a:spcPts val="0"/>
              </a:spcBef>
              <a:spcAft>
                <a:spcPts val="1200"/>
              </a:spcAft>
            </a:pPr>
            <a:r>
              <a:rPr lang="en-US" sz="3600" dirty="0">
                <a:solidFill>
                  <a:srgbClr val="FFFF00"/>
                </a:solidFill>
              </a:rPr>
              <a:t>Diabetes</a:t>
            </a:r>
            <a:r>
              <a:rPr lang="en-US" sz="3600" dirty="0"/>
              <a:t> for which you don't need to 	take insulin</a:t>
            </a:r>
          </a:p>
          <a:p>
            <a:pPr lvl="0">
              <a:lnSpc>
                <a:spcPct val="100000"/>
              </a:lnSpc>
              <a:spcBef>
                <a:spcPts val="0"/>
              </a:spcBef>
              <a:spcAft>
                <a:spcPts val="1200"/>
              </a:spcAft>
            </a:pPr>
            <a:r>
              <a:rPr lang="en-US" sz="3600" dirty="0">
                <a:solidFill>
                  <a:srgbClr val="FFFF00"/>
                </a:solidFill>
              </a:rPr>
              <a:t>Dieting/weight loss </a:t>
            </a:r>
            <a:r>
              <a:rPr lang="en-US" sz="3600" dirty="0"/>
              <a:t>programs requiring the 	use of Rx medication</a:t>
            </a:r>
          </a:p>
          <a:p>
            <a:pPr lvl="0">
              <a:lnSpc>
                <a:spcPct val="100000"/>
              </a:lnSpc>
              <a:spcBef>
                <a:spcPts val="0"/>
              </a:spcBef>
              <a:spcAft>
                <a:spcPts val="1200"/>
              </a:spcAft>
            </a:pPr>
            <a:r>
              <a:rPr lang="en-US" sz="3600" dirty="0">
                <a:solidFill>
                  <a:srgbClr val="FFFF00"/>
                </a:solidFill>
              </a:rPr>
              <a:t>Glaucoma</a:t>
            </a:r>
            <a:r>
              <a:rPr lang="en-US" sz="3600" dirty="0"/>
              <a:t> and other </a:t>
            </a:r>
            <a:r>
              <a:rPr lang="en-US" sz="3600" dirty="0">
                <a:solidFill>
                  <a:srgbClr val="FFFF00"/>
                </a:solidFill>
              </a:rPr>
              <a:t>eye disorders</a:t>
            </a:r>
          </a:p>
          <a:p>
            <a:endParaRPr lang="en-US" dirty="0"/>
          </a:p>
        </p:txBody>
      </p:sp>
    </p:spTree>
    <p:extLst>
      <p:ext uri="{BB962C8B-B14F-4D97-AF65-F5344CB8AC3E}">
        <p14:creationId xmlns:p14="http://schemas.microsoft.com/office/powerpoint/2010/main" val="3746367864"/>
      </p:ext>
    </p:extLst>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Medical Conditions With Potentially Impairing Medications – cont.</a:t>
            </a:r>
          </a:p>
        </p:txBody>
      </p:sp>
      <p:sp>
        <p:nvSpPr>
          <p:cNvPr id="3" name="Text Placeholder 2"/>
          <p:cNvSpPr>
            <a:spLocks noGrp="1"/>
          </p:cNvSpPr>
          <p:nvPr>
            <p:ph type="body" sz="quarter" idx="10"/>
          </p:nvPr>
        </p:nvSpPr>
        <p:spPr>
          <a:xfrm>
            <a:off x="381000" y="1905000"/>
            <a:ext cx="8382000" cy="3279893"/>
          </a:xfrm>
        </p:spPr>
        <p:txBody>
          <a:bodyPr/>
          <a:lstStyle/>
          <a:p>
            <a:pPr lvl="0">
              <a:lnSpc>
                <a:spcPct val="100000"/>
              </a:lnSpc>
              <a:spcBef>
                <a:spcPts val="0"/>
              </a:spcBef>
              <a:spcAft>
                <a:spcPts val="1200"/>
              </a:spcAft>
            </a:pPr>
            <a:r>
              <a:rPr lang="en-US" sz="3600" dirty="0">
                <a:solidFill>
                  <a:srgbClr val="FFFF00"/>
                </a:solidFill>
              </a:rPr>
              <a:t>Heart </a:t>
            </a:r>
            <a:r>
              <a:rPr lang="en-US" sz="3600" dirty="0"/>
              <a:t>conditions</a:t>
            </a:r>
          </a:p>
          <a:p>
            <a:pPr lvl="0">
              <a:lnSpc>
                <a:spcPct val="100000"/>
              </a:lnSpc>
              <a:spcBef>
                <a:spcPts val="0"/>
              </a:spcBef>
              <a:spcAft>
                <a:spcPts val="1200"/>
              </a:spcAft>
            </a:pPr>
            <a:r>
              <a:rPr lang="en-US" sz="3600" dirty="0">
                <a:solidFill>
                  <a:srgbClr val="FFFF00"/>
                </a:solidFill>
              </a:rPr>
              <a:t>Sleep disorders </a:t>
            </a:r>
            <a:r>
              <a:rPr lang="en-US" sz="3600" dirty="0"/>
              <a:t>requiring the use of any 	medication (Rx or non-Rx)</a:t>
            </a:r>
          </a:p>
          <a:p>
            <a:pPr lvl="0">
              <a:lnSpc>
                <a:spcPct val="100000"/>
              </a:lnSpc>
              <a:spcBef>
                <a:spcPts val="0"/>
              </a:spcBef>
              <a:spcAft>
                <a:spcPts val="1200"/>
              </a:spcAft>
            </a:pPr>
            <a:r>
              <a:rPr lang="en-US" sz="3600" dirty="0">
                <a:solidFill>
                  <a:srgbClr val="FFFF00"/>
                </a:solidFill>
              </a:rPr>
              <a:t>Adult attention deficit disorder </a:t>
            </a:r>
            <a:r>
              <a:rPr lang="en-US" sz="3600" dirty="0"/>
              <a:t>requiring 	the use of Rx medication</a:t>
            </a:r>
          </a:p>
          <a:p>
            <a:endParaRPr lang="en-US" dirty="0"/>
          </a:p>
        </p:txBody>
      </p:sp>
    </p:spTree>
    <p:extLst>
      <p:ext uri="{BB962C8B-B14F-4D97-AF65-F5344CB8AC3E}">
        <p14:creationId xmlns:p14="http://schemas.microsoft.com/office/powerpoint/2010/main" val="1134108413"/>
      </p:ext>
    </p:extLst>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Medical Conditions With Potentially Impairing Medications – cont.</a:t>
            </a:r>
          </a:p>
        </p:txBody>
      </p:sp>
      <p:sp>
        <p:nvSpPr>
          <p:cNvPr id="3" name="Text Placeholder 2"/>
          <p:cNvSpPr>
            <a:spLocks noGrp="1"/>
          </p:cNvSpPr>
          <p:nvPr>
            <p:ph type="body" sz="quarter" idx="10"/>
          </p:nvPr>
        </p:nvSpPr>
        <p:spPr>
          <a:xfrm>
            <a:off x="381000" y="1981200"/>
            <a:ext cx="8382000" cy="3810000"/>
          </a:xfrm>
        </p:spPr>
        <p:txBody>
          <a:bodyPr/>
          <a:lstStyle/>
          <a:p>
            <a:pPr lvl="0">
              <a:spcBef>
                <a:spcPts val="0"/>
              </a:spcBef>
              <a:spcAft>
                <a:spcPts val="1200"/>
              </a:spcAft>
            </a:pPr>
            <a:r>
              <a:rPr lang="en-US" sz="3600" dirty="0">
                <a:solidFill>
                  <a:srgbClr val="FFFF00"/>
                </a:solidFill>
              </a:rPr>
              <a:t>Migraine </a:t>
            </a:r>
            <a:r>
              <a:rPr lang="en-US" sz="3600" dirty="0"/>
              <a:t>and</a:t>
            </a:r>
            <a:r>
              <a:rPr lang="en-US" sz="3600" dirty="0">
                <a:solidFill>
                  <a:srgbClr val="FFFF00"/>
                </a:solidFill>
              </a:rPr>
              <a:t> other headaches </a:t>
            </a:r>
            <a:r>
              <a:rPr lang="en-US" sz="3600" dirty="0"/>
              <a:t>requiring 	the use of Rx medication</a:t>
            </a:r>
          </a:p>
          <a:p>
            <a:pPr lvl="0">
              <a:spcBef>
                <a:spcPts val="0"/>
              </a:spcBef>
              <a:spcAft>
                <a:spcPts val="1200"/>
              </a:spcAft>
            </a:pPr>
            <a:r>
              <a:rPr lang="en-US" sz="3600" dirty="0">
                <a:solidFill>
                  <a:srgbClr val="FFFF00"/>
                </a:solidFill>
              </a:rPr>
              <a:t>Motion sickness </a:t>
            </a:r>
            <a:r>
              <a:rPr lang="en-US" sz="3600" dirty="0"/>
              <a:t>and </a:t>
            </a:r>
            <a:r>
              <a:rPr lang="en-US" sz="3600" dirty="0">
                <a:solidFill>
                  <a:srgbClr val="FFFF00"/>
                </a:solidFill>
              </a:rPr>
              <a:t>vertigo</a:t>
            </a:r>
            <a:r>
              <a:rPr lang="en-US" sz="3600" dirty="0"/>
              <a:t> requiring 	the use of Rx medication</a:t>
            </a:r>
          </a:p>
          <a:p>
            <a:pPr lvl="0">
              <a:spcBef>
                <a:spcPts val="0"/>
              </a:spcBef>
              <a:spcAft>
                <a:spcPts val="1200"/>
              </a:spcAft>
            </a:pPr>
            <a:r>
              <a:rPr lang="en-US" sz="3600" dirty="0">
                <a:solidFill>
                  <a:srgbClr val="FFFF00"/>
                </a:solidFill>
              </a:rPr>
              <a:t>Chronic pain </a:t>
            </a:r>
            <a:r>
              <a:rPr lang="en-US" sz="3600" dirty="0"/>
              <a:t>requiring the use of Rx 	medication</a:t>
            </a:r>
          </a:p>
        </p:txBody>
      </p:sp>
    </p:spTree>
    <p:extLst>
      <p:ext uri="{BB962C8B-B14F-4D97-AF65-F5344CB8AC3E}">
        <p14:creationId xmlns:p14="http://schemas.microsoft.com/office/powerpoint/2010/main" val="3931951432"/>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Introduction -- continued</a:t>
            </a:r>
          </a:p>
        </p:txBody>
      </p:sp>
      <p:sp>
        <p:nvSpPr>
          <p:cNvPr id="3" name="Text Placeholder 2"/>
          <p:cNvSpPr>
            <a:spLocks noGrp="1"/>
          </p:cNvSpPr>
          <p:nvPr>
            <p:ph type="body" sz="quarter" idx="10"/>
          </p:nvPr>
        </p:nvSpPr>
        <p:spPr>
          <a:xfrm>
            <a:off x="381000" y="1411552"/>
            <a:ext cx="8382000" cy="4918269"/>
          </a:xfrm>
        </p:spPr>
        <p:txBody>
          <a:bodyPr/>
          <a:lstStyle/>
          <a:p>
            <a:r>
              <a:rPr lang="en-US" sz="3600" dirty="0"/>
              <a:t>Of males </a:t>
            </a:r>
            <a:r>
              <a:rPr lang="en-US" sz="3600" u="sng" dirty="0"/>
              <a:t>45-64</a:t>
            </a:r>
            <a:r>
              <a:rPr lang="en-US" sz="3600" dirty="0"/>
              <a:t>, </a:t>
            </a:r>
            <a:r>
              <a:rPr lang="en-US" sz="3600" dirty="0">
                <a:solidFill>
                  <a:srgbClr val="FFFF00"/>
                </a:solidFill>
              </a:rPr>
              <a:t>83%</a:t>
            </a:r>
            <a:r>
              <a:rPr lang="en-US" sz="3600" dirty="0"/>
              <a:t> had used a medication in the past week (Slone survey, 2006)</a:t>
            </a:r>
          </a:p>
          <a:p>
            <a:pPr marL="0" indent="0">
              <a:lnSpc>
                <a:spcPct val="50000"/>
              </a:lnSpc>
              <a:spcBef>
                <a:spcPts val="0"/>
              </a:spcBef>
              <a:buNone/>
            </a:pPr>
            <a:endParaRPr lang="en-US" sz="3600" dirty="0"/>
          </a:p>
          <a:p>
            <a:pPr lvl="1"/>
            <a:r>
              <a:rPr lang="en-US" sz="3600" dirty="0">
                <a:solidFill>
                  <a:srgbClr val="FFFF00"/>
                </a:solidFill>
              </a:rPr>
              <a:t>30% </a:t>
            </a:r>
            <a:r>
              <a:rPr lang="en-US" sz="3600" dirty="0"/>
              <a:t>had used </a:t>
            </a:r>
            <a:r>
              <a:rPr lang="en-US" sz="3600" dirty="0">
                <a:solidFill>
                  <a:srgbClr val="FFFF00"/>
                </a:solidFill>
              </a:rPr>
              <a:t>5 or more</a:t>
            </a:r>
          </a:p>
          <a:p>
            <a:pPr lvl="1"/>
            <a:r>
              <a:rPr lang="en-US" sz="3600" dirty="0">
                <a:solidFill>
                  <a:srgbClr val="FFFF00"/>
                </a:solidFill>
              </a:rPr>
              <a:t>6% </a:t>
            </a:r>
            <a:r>
              <a:rPr lang="en-US" sz="3600" dirty="0"/>
              <a:t>had used </a:t>
            </a:r>
            <a:r>
              <a:rPr lang="en-US" sz="3600" dirty="0">
                <a:solidFill>
                  <a:srgbClr val="FFFF00"/>
                </a:solidFill>
              </a:rPr>
              <a:t>10 or more </a:t>
            </a:r>
          </a:p>
          <a:p>
            <a:pPr marL="0" indent="0">
              <a:lnSpc>
                <a:spcPct val="50000"/>
              </a:lnSpc>
              <a:spcBef>
                <a:spcPts val="0"/>
              </a:spcBef>
              <a:buNone/>
            </a:pPr>
            <a:endParaRPr lang="en-US" sz="3600" dirty="0"/>
          </a:p>
          <a:p>
            <a:r>
              <a:rPr lang="en-US" sz="3600" dirty="0"/>
              <a:t>Note: Over 60% of U.S. railroad workers are 45-64 (Gertler et al, 2005)</a:t>
            </a:r>
          </a:p>
          <a:p>
            <a:pPr marL="0" indent="0">
              <a:buNone/>
            </a:pPr>
            <a:endParaRPr lang="en-US" dirty="0"/>
          </a:p>
        </p:txBody>
      </p:sp>
    </p:spTree>
    <p:extLst>
      <p:ext uri="{BB962C8B-B14F-4D97-AF65-F5344CB8AC3E}">
        <p14:creationId xmlns:p14="http://schemas.microsoft.com/office/powerpoint/2010/main" val="3107305227"/>
      </p:ext>
    </p:extLst>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Medical Conditions With Potentially Impairing Medications – cont.</a:t>
            </a:r>
          </a:p>
        </p:txBody>
      </p:sp>
      <p:sp>
        <p:nvSpPr>
          <p:cNvPr id="3" name="Text Placeholder 2"/>
          <p:cNvSpPr>
            <a:spLocks noGrp="1"/>
          </p:cNvSpPr>
          <p:nvPr>
            <p:ph type="body" sz="quarter" idx="10"/>
          </p:nvPr>
        </p:nvSpPr>
        <p:spPr>
          <a:xfrm>
            <a:off x="381000" y="1905000"/>
            <a:ext cx="8382000" cy="3680002"/>
          </a:xfrm>
        </p:spPr>
        <p:txBody>
          <a:bodyPr/>
          <a:lstStyle/>
          <a:p>
            <a:pPr lvl="0">
              <a:lnSpc>
                <a:spcPct val="100000"/>
              </a:lnSpc>
              <a:spcBef>
                <a:spcPts val="0"/>
              </a:spcBef>
              <a:spcAft>
                <a:spcPts val="1200"/>
              </a:spcAft>
            </a:pPr>
            <a:r>
              <a:rPr lang="en-US" sz="3600" dirty="0">
                <a:solidFill>
                  <a:srgbClr val="FFFF00"/>
                </a:solidFill>
              </a:rPr>
              <a:t>Psychiatric problems or psychological 	issues </a:t>
            </a:r>
            <a:r>
              <a:rPr lang="en-US" sz="3600" dirty="0"/>
              <a:t>such as depression and 	anxiety requiring the use of Rx 	medication</a:t>
            </a:r>
          </a:p>
          <a:p>
            <a:pPr lvl="0">
              <a:lnSpc>
                <a:spcPct val="100000"/>
              </a:lnSpc>
              <a:spcBef>
                <a:spcPts val="0"/>
              </a:spcBef>
              <a:spcAft>
                <a:spcPts val="1200"/>
              </a:spcAft>
            </a:pPr>
            <a:r>
              <a:rPr lang="en-US" sz="3600" dirty="0">
                <a:solidFill>
                  <a:srgbClr val="FFFF00"/>
                </a:solidFill>
              </a:rPr>
              <a:t>Kidney problems </a:t>
            </a:r>
            <a:r>
              <a:rPr lang="en-US" sz="3600" dirty="0"/>
              <a:t>requiring physician-	supervised treatment</a:t>
            </a:r>
          </a:p>
          <a:p>
            <a:endParaRPr lang="en-US" dirty="0"/>
          </a:p>
        </p:txBody>
      </p:sp>
    </p:spTree>
    <p:extLst>
      <p:ext uri="{BB962C8B-B14F-4D97-AF65-F5344CB8AC3E}">
        <p14:creationId xmlns:p14="http://schemas.microsoft.com/office/powerpoint/2010/main" val="1675695114"/>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Medical Conditions With Potentially Impairing Medications – cont.</a:t>
            </a:r>
          </a:p>
        </p:txBody>
      </p:sp>
      <p:sp>
        <p:nvSpPr>
          <p:cNvPr id="3" name="Text Placeholder 2"/>
          <p:cNvSpPr>
            <a:spLocks noGrp="1"/>
          </p:cNvSpPr>
          <p:nvPr>
            <p:ph type="body" sz="quarter" idx="10"/>
          </p:nvPr>
        </p:nvSpPr>
        <p:spPr>
          <a:xfrm>
            <a:off x="381000" y="1981200"/>
            <a:ext cx="8382000" cy="2991588"/>
          </a:xfrm>
        </p:spPr>
        <p:txBody>
          <a:bodyPr/>
          <a:lstStyle/>
          <a:p>
            <a:r>
              <a:rPr lang="en-US" sz="3600" dirty="0"/>
              <a:t>Any other medical condition where:</a:t>
            </a:r>
          </a:p>
          <a:p>
            <a:pPr marL="0" indent="0">
              <a:lnSpc>
                <a:spcPct val="50000"/>
              </a:lnSpc>
              <a:spcBef>
                <a:spcPts val="0"/>
              </a:spcBef>
              <a:buNone/>
            </a:pPr>
            <a:endParaRPr lang="en-US" sz="3600" dirty="0"/>
          </a:p>
          <a:p>
            <a:pPr lvl="1"/>
            <a:r>
              <a:rPr lang="en-US" sz="3600" dirty="0"/>
              <a:t>The </a:t>
            </a:r>
            <a:r>
              <a:rPr lang="en-US" sz="3600" dirty="0">
                <a:solidFill>
                  <a:srgbClr val="FFFF00"/>
                </a:solidFill>
              </a:rPr>
              <a:t>Rx medication is known to be impairing</a:t>
            </a:r>
            <a:r>
              <a:rPr lang="en-US" sz="3600" dirty="0"/>
              <a:t>, or</a:t>
            </a:r>
          </a:p>
          <a:p>
            <a:pPr lvl="1"/>
            <a:r>
              <a:rPr lang="en-US" sz="3600" dirty="0"/>
              <a:t>The Rx medication will have to be taken </a:t>
            </a:r>
            <a:r>
              <a:rPr lang="en-US" sz="3600" dirty="0">
                <a:solidFill>
                  <a:srgbClr val="FFFF00"/>
                </a:solidFill>
              </a:rPr>
              <a:t>for over 30 days</a:t>
            </a:r>
          </a:p>
        </p:txBody>
      </p:sp>
    </p:spTree>
    <p:extLst>
      <p:ext uri="{BB962C8B-B14F-4D97-AF65-F5344CB8AC3E}">
        <p14:creationId xmlns:p14="http://schemas.microsoft.com/office/powerpoint/2010/main" val="1232506783"/>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Medical Conditions With Potentially Impairing Medications – cont.</a:t>
            </a:r>
          </a:p>
        </p:txBody>
      </p:sp>
      <p:sp>
        <p:nvSpPr>
          <p:cNvPr id="3" name="Text Placeholder 2"/>
          <p:cNvSpPr>
            <a:spLocks noGrp="1"/>
          </p:cNvSpPr>
          <p:nvPr>
            <p:ph type="body" sz="quarter" idx="10"/>
          </p:nvPr>
        </p:nvSpPr>
        <p:spPr>
          <a:xfrm>
            <a:off x="381000" y="2286000"/>
            <a:ext cx="8382000" cy="3048000"/>
          </a:xfrm>
        </p:spPr>
        <p:txBody>
          <a:bodyPr/>
          <a:lstStyle/>
          <a:p>
            <a:r>
              <a:rPr lang="en-US" sz="4000" dirty="0"/>
              <a:t>Here are some medical conditions for which the medications may have the </a:t>
            </a:r>
            <a:r>
              <a:rPr lang="en-US" sz="4000" dirty="0">
                <a:solidFill>
                  <a:srgbClr val="FFFF00"/>
                </a:solidFill>
              </a:rPr>
              <a:t>highest risk for impairment</a:t>
            </a:r>
          </a:p>
        </p:txBody>
      </p:sp>
    </p:spTree>
    <p:extLst>
      <p:ext uri="{BB962C8B-B14F-4D97-AF65-F5344CB8AC3E}">
        <p14:creationId xmlns:p14="http://schemas.microsoft.com/office/powerpoint/2010/main" val="1519011423"/>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Medical Conditions With Potentially Impairing Medications – cont.</a:t>
            </a:r>
          </a:p>
        </p:txBody>
      </p:sp>
      <p:sp>
        <p:nvSpPr>
          <p:cNvPr id="3" name="Text Placeholder 2"/>
          <p:cNvSpPr>
            <a:spLocks noGrp="1"/>
          </p:cNvSpPr>
          <p:nvPr>
            <p:ph type="body" sz="quarter" idx="10"/>
          </p:nvPr>
        </p:nvSpPr>
        <p:spPr>
          <a:xfrm>
            <a:off x="381000" y="2286000"/>
            <a:ext cx="8382000" cy="3651075"/>
          </a:xfrm>
        </p:spPr>
        <p:txBody>
          <a:bodyPr/>
          <a:lstStyle/>
          <a:p>
            <a:pPr lvl="0"/>
            <a:r>
              <a:rPr lang="en-US" sz="3600" dirty="0">
                <a:solidFill>
                  <a:srgbClr val="FFFF00"/>
                </a:solidFill>
              </a:rPr>
              <a:t>Diabetes</a:t>
            </a:r>
            <a:r>
              <a:rPr lang="en-US" sz="3600" dirty="0"/>
              <a:t> for which you do need to take insulin</a:t>
            </a:r>
          </a:p>
          <a:p>
            <a:pPr marL="0" indent="0">
              <a:lnSpc>
                <a:spcPct val="50000"/>
              </a:lnSpc>
              <a:spcBef>
                <a:spcPts val="0"/>
              </a:spcBef>
              <a:buNone/>
            </a:pPr>
            <a:endParaRPr lang="en-US" sz="3600" dirty="0"/>
          </a:p>
          <a:p>
            <a:pPr lvl="0"/>
            <a:r>
              <a:rPr lang="en-US" sz="3600" dirty="0">
                <a:solidFill>
                  <a:srgbClr val="FFFF00"/>
                </a:solidFill>
              </a:rPr>
              <a:t>Heart conditions </a:t>
            </a:r>
            <a:r>
              <a:rPr lang="en-US" sz="3600" dirty="0"/>
              <a:t>which require you to take short-acting medication for immediate relief (i.e. nitroglycerin)</a:t>
            </a:r>
          </a:p>
          <a:p>
            <a:endParaRPr lang="en-US" dirty="0"/>
          </a:p>
        </p:txBody>
      </p:sp>
    </p:spTree>
    <p:extLst>
      <p:ext uri="{BB962C8B-B14F-4D97-AF65-F5344CB8AC3E}">
        <p14:creationId xmlns:p14="http://schemas.microsoft.com/office/powerpoint/2010/main" val="2505236746"/>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Medical Conditions With Potentially Impairing Medications – cont.</a:t>
            </a:r>
          </a:p>
        </p:txBody>
      </p:sp>
      <p:sp>
        <p:nvSpPr>
          <p:cNvPr id="3" name="Text Placeholder 2"/>
          <p:cNvSpPr>
            <a:spLocks noGrp="1"/>
          </p:cNvSpPr>
          <p:nvPr>
            <p:ph type="body" sz="quarter" idx="10"/>
          </p:nvPr>
        </p:nvSpPr>
        <p:spPr>
          <a:xfrm>
            <a:off x="381000" y="2286000"/>
            <a:ext cx="8382000" cy="2702278"/>
          </a:xfrm>
        </p:spPr>
        <p:txBody>
          <a:bodyPr/>
          <a:lstStyle/>
          <a:p>
            <a:pPr lvl="0"/>
            <a:r>
              <a:rPr lang="en-US" sz="4000" dirty="0"/>
              <a:t>Current </a:t>
            </a:r>
            <a:r>
              <a:rPr lang="en-US" sz="4000" dirty="0">
                <a:solidFill>
                  <a:srgbClr val="FFFF00"/>
                </a:solidFill>
              </a:rPr>
              <a:t>drug or alcohol dependence</a:t>
            </a:r>
          </a:p>
          <a:p>
            <a:pPr marL="0" indent="0">
              <a:lnSpc>
                <a:spcPct val="50000"/>
              </a:lnSpc>
              <a:spcBef>
                <a:spcPts val="0"/>
              </a:spcBef>
              <a:buNone/>
            </a:pPr>
            <a:r>
              <a:rPr lang="en-US" sz="4000" dirty="0"/>
              <a:t> </a:t>
            </a:r>
          </a:p>
          <a:p>
            <a:pPr lvl="0"/>
            <a:r>
              <a:rPr lang="en-US" sz="4000" dirty="0">
                <a:solidFill>
                  <a:srgbClr val="FFFF00"/>
                </a:solidFill>
              </a:rPr>
              <a:t>Narcolepsy</a:t>
            </a:r>
            <a:r>
              <a:rPr lang="en-US" sz="4000" dirty="0"/>
              <a:t> or another </a:t>
            </a:r>
            <a:r>
              <a:rPr lang="en-US" sz="4000" dirty="0">
                <a:solidFill>
                  <a:srgbClr val="FFFF00"/>
                </a:solidFill>
              </a:rPr>
              <a:t>sleeping disorder</a:t>
            </a:r>
          </a:p>
          <a:p>
            <a:endParaRPr lang="en-US" sz="3600" dirty="0"/>
          </a:p>
        </p:txBody>
      </p:sp>
    </p:spTree>
    <p:extLst>
      <p:ext uri="{BB962C8B-B14F-4D97-AF65-F5344CB8AC3E}">
        <p14:creationId xmlns:p14="http://schemas.microsoft.com/office/powerpoint/2010/main" val="1083852051"/>
      </p:ext>
    </p:extLst>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Medical Conditions With Potentially Impairing Medications – cont.</a:t>
            </a:r>
          </a:p>
        </p:txBody>
      </p:sp>
      <p:sp>
        <p:nvSpPr>
          <p:cNvPr id="3" name="Text Placeholder 2"/>
          <p:cNvSpPr>
            <a:spLocks noGrp="1"/>
          </p:cNvSpPr>
          <p:nvPr>
            <p:ph type="body" sz="quarter" idx="10"/>
          </p:nvPr>
        </p:nvSpPr>
        <p:spPr>
          <a:xfrm>
            <a:off x="381000" y="2209800"/>
            <a:ext cx="8382000" cy="3034677"/>
          </a:xfrm>
        </p:spPr>
        <p:txBody>
          <a:bodyPr/>
          <a:lstStyle/>
          <a:p>
            <a:pPr lvl="0"/>
            <a:r>
              <a:rPr lang="en-US" sz="3600" dirty="0">
                <a:solidFill>
                  <a:srgbClr val="FFFF00"/>
                </a:solidFill>
              </a:rPr>
              <a:t>Psychiatric problems </a:t>
            </a:r>
            <a:r>
              <a:rPr lang="en-US" sz="3600" dirty="0"/>
              <a:t>which need medication to treat hallucinations or other dissociative disorders that impair your ability to recognize person, place, or time (i.e. bipolar disorders and schizophrenia)</a:t>
            </a:r>
          </a:p>
          <a:p>
            <a:pPr marL="0" indent="0">
              <a:buNone/>
            </a:pPr>
            <a:endParaRPr lang="en-US" dirty="0"/>
          </a:p>
        </p:txBody>
      </p:sp>
    </p:spTree>
    <p:extLst>
      <p:ext uri="{BB962C8B-B14F-4D97-AF65-F5344CB8AC3E}">
        <p14:creationId xmlns:p14="http://schemas.microsoft.com/office/powerpoint/2010/main" val="2512900467"/>
      </p:ext>
    </p:extLst>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Medical Conditions With Potentially Impairing Medications – cont.</a:t>
            </a:r>
          </a:p>
        </p:txBody>
      </p:sp>
      <p:sp>
        <p:nvSpPr>
          <p:cNvPr id="3" name="Text Placeholder 2"/>
          <p:cNvSpPr>
            <a:spLocks noGrp="1"/>
          </p:cNvSpPr>
          <p:nvPr>
            <p:ph type="body" sz="quarter" idx="10"/>
          </p:nvPr>
        </p:nvSpPr>
        <p:spPr>
          <a:xfrm>
            <a:off x="381000" y="2133600"/>
            <a:ext cx="8382000" cy="2536079"/>
          </a:xfrm>
        </p:spPr>
        <p:txBody>
          <a:bodyPr/>
          <a:lstStyle/>
          <a:p>
            <a:pPr lvl="0"/>
            <a:r>
              <a:rPr lang="en-US" sz="3600" dirty="0">
                <a:solidFill>
                  <a:srgbClr val="FFFF00"/>
                </a:solidFill>
              </a:rPr>
              <a:t>Seizure disorders </a:t>
            </a:r>
            <a:r>
              <a:rPr lang="en-US" sz="3600" dirty="0"/>
              <a:t>and </a:t>
            </a:r>
            <a:r>
              <a:rPr lang="en-US" sz="3600" dirty="0">
                <a:solidFill>
                  <a:srgbClr val="FFFF00"/>
                </a:solidFill>
              </a:rPr>
              <a:t>other neurological problems</a:t>
            </a:r>
            <a:r>
              <a:rPr lang="en-US" sz="3600" dirty="0"/>
              <a:t>, including Parkinson's and multiple sclerosis (MS), which require physician-supervised treatment</a:t>
            </a:r>
          </a:p>
          <a:p>
            <a:pPr marL="0" indent="0">
              <a:buNone/>
            </a:pPr>
            <a:endParaRPr lang="en-US" dirty="0"/>
          </a:p>
        </p:txBody>
      </p:sp>
    </p:spTree>
    <p:extLst>
      <p:ext uri="{BB962C8B-B14F-4D97-AF65-F5344CB8AC3E}">
        <p14:creationId xmlns:p14="http://schemas.microsoft.com/office/powerpoint/2010/main" val="1484206370"/>
      </p:ext>
    </p:extLst>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Medical Conditions With Potentially Impairing Medications – cont.</a:t>
            </a:r>
          </a:p>
        </p:txBody>
      </p:sp>
      <p:sp>
        <p:nvSpPr>
          <p:cNvPr id="3" name="Text Placeholder 2"/>
          <p:cNvSpPr>
            <a:spLocks noGrp="1"/>
          </p:cNvSpPr>
          <p:nvPr>
            <p:ph type="body" sz="quarter" idx="10"/>
          </p:nvPr>
        </p:nvSpPr>
        <p:spPr>
          <a:xfrm>
            <a:off x="381000" y="2133600"/>
            <a:ext cx="8382000" cy="4114800"/>
          </a:xfrm>
        </p:spPr>
        <p:txBody>
          <a:bodyPr/>
          <a:lstStyle/>
          <a:p>
            <a:r>
              <a:rPr lang="en-US" dirty="0">
                <a:solidFill>
                  <a:srgbClr val="FFFF00"/>
                </a:solidFill>
              </a:rPr>
              <a:t>Educate yourself </a:t>
            </a:r>
            <a:r>
              <a:rPr lang="en-US" dirty="0"/>
              <a:t>on the effects of all of your Rx’s by talking</a:t>
            </a:r>
            <a:r>
              <a:rPr lang="en-US" dirty="0">
                <a:solidFill>
                  <a:srgbClr val="FFFF00"/>
                </a:solidFill>
              </a:rPr>
              <a:t> </a:t>
            </a:r>
            <a:r>
              <a:rPr lang="en-US" dirty="0"/>
              <a:t>with your HCPs and your pharmacist</a:t>
            </a:r>
          </a:p>
          <a:p>
            <a:pPr marL="0" indent="0">
              <a:lnSpc>
                <a:spcPct val="50000"/>
              </a:lnSpc>
              <a:spcBef>
                <a:spcPts val="0"/>
              </a:spcBef>
              <a:buNone/>
            </a:pPr>
            <a:endParaRPr lang="en-US" dirty="0">
              <a:solidFill>
                <a:srgbClr val="FFFF00"/>
              </a:solidFill>
            </a:endParaRPr>
          </a:p>
          <a:p>
            <a:pPr lvl="1"/>
            <a:r>
              <a:rPr lang="en-US" dirty="0"/>
              <a:t>“</a:t>
            </a:r>
            <a:r>
              <a:rPr lang="en-US" sz="3200" dirty="0"/>
              <a:t>Here are my </a:t>
            </a:r>
            <a:r>
              <a:rPr lang="en-US" sz="3200" dirty="0">
                <a:solidFill>
                  <a:srgbClr val="FFFF00"/>
                </a:solidFill>
              </a:rPr>
              <a:t>job duties</a:t>
            </a:r>
            <a:r>
              <a:rPr lang="en-US" sz="3200" dirty="0"/>
              <a:t>.  Here are </a:t>
            </a:r>
            <a:r>
              <a:rPr lang="en-US" sz="3200" dirty="0">
                <a:solidFill>
                  <a:srgbClr val="FFFF00"/>
                </a:solidFill>
              </a:rPr>
              <a:t>all</a:t>
            </a:r>
            <a:r>
              <a:rPr lang="en-US" sz="3200" dirty="0"/>
              <a:t> the medications, OTC products, supplements, and herbals that I am taking.  Am I </a:t>
            </a:r>
            <a:r>
              <a:rPr lang="en-US" sz="3200" dirty="0">
                <a:solidFill>
                  <a:srgbClr val="FFFF00"/>
                </a:solidFill>
              </a:rPr>
              <a:t>safe</a:t>
            </a:r>
            <a:r>
              <a:rPr lang="en-US" sz="3200" dirty="0"/>
              <a:t> to perform those duties?  What </a:t>
            </a:r>
            <a:r>
              <a:rPr lang="en-US" sz="3200" dirty="0">
                <a:solidFill>
                  <a:srgbClr val="FFFF00"/>
                </a:solidFill>
              </a:rPr>
              <a:t>problems</a:t>
            </a:r>
            <a:r>
              <a:rPr lang="en-US" sz="3200" dirty="0"/>
              <a:t> can I expect?”</a:t>
            </a:r>
          </a:p>
          <a:p>
            <a:endParaRPr lang="en-US" dirty="0"/>
          </a:p>
        </p:txBody>
      </p:sp>
    </p:spTree>
    <p:extLst>
      <p:ext uri="{BB962C8B-B14F-4D97-AF65-F5344CB8AC3E}">
        <p14:creationId xmlns:p14="http://schemas.microsoft.com/office/powerpoint/2010/main" val="2360392578"/>
      </p:ext>
    </p:extLst>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1411552"/>
            <a:ext cx="8382000" cy="4364272"/>
          </a:xfrm>
        </p:spPr>
        <p:txBody>
          <a:bodyPr/>
          <a:lstStyle/>
          <a:p>
            <a:pPr marL="0" indent="0" algn="ctr">
              <a:buNone/>
            </a:pPr>
            <a:r>
              <a:rPr lang="en-US" sz="4800" dirty="0"/>
              <a:t>Module 11</a:t>
            </a:r>
          </a:p>
          <a:p>
            <a:pPr marL="0" indent="0" algn="ctr">
              <a:buNone/>
            </a:pPr>
            <a:endParaRPr lang="en-US" sz="4800" dirty="0"/>
          </a:p>
          <a:p>
            <a:pPr marL="0" indent="0" algn="ctr">
              <a:buNone/>
            </a:pPr>
            <a:r>
              <a:rPr lang="en-US" sz="4800" dirty="0"/>
              <a:t>Special Concerns About Some Dietary Supplements and Herbal Remedies</a:t>
            </a:r>
          </a:p>
          <a:p>
            <a:pPr algn="ctr"/>
            <a:endParaRPr lang="en-US" sz="4400" dirty="0"/>
          </a:p>
        </p:txBody>
      </p:sp>
    </p:spTree>
    <p:extLst>
      <p:ext uri="{BB962C8B-B14F-4D97-AF65-F5344CB8AC3E}">
        <p14:creationId xmlns:p14="http://schemas.microsoft.com/office/powerpoint/2010/main" val="2147493110"/>
      </p:ext>
    </p:extLst>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994392"/>
          </a:xfrm>
        </p:spPr>
        <p:txBody>
          <a:bodyPr/>
          <a:lstStyle/>
          <a:p>
            <a:r>
              <a:rPr lang="en-US" dirty="0"/>
              <a:t>Dietary Supplements and Herbal Remedies</a:t>
            </a:r>
            <a:br>
              <a:rPr lang="en-US" dirty="0"/>
            </a:br>
            <a:endParaRPr lang="en-US" dirty="0"/>
          </a:p>
        </p:txBody>
      </p:sp>
      <p:sp>
        <p:nvSpPr>
          <p:cNvPr id="3" name="Text Placeholder 2"/>
          <p:cNvSpPr>
            <a:spLocks noGrp="1"/>
          </p:cNvSpPr>
          <p:nvPr>
            <p:ph type="body" sz="quarter" idx="10"/>
          </p:nvPr>
        </p:nvSpPr>
        <p:spPr>
          <a:xfrm>
            <a:off x="609600" y="2438400"/>
            <a:ext cx="8382000" cy="3440942"/>
          </a:xfrm>
        </p:spPr>
        <p:txBody>
          <a:bodyPr/>
          <a:lstStyle/>
          <a:p>
            <a:r>
              <a:rPr lang="en-US" sz="4000" dirty="0"/>
              <a:t>How </a:t>
            </a:r>
            <a:r>
              <a:rPr lang="en-US" sz="4000" dirty="0">
                <a:solidFill>
                  <a:srgbClr val="FFFF00"/>
                </a:solidFill>
              </a:rPr>
              <a:t>safe</a:t>
            </a:r>
            <a:r>
              <a:rPr lang="en-US" sz="4000" dirty="0"/>
              <a:t> or </a:t>
            </a:r>
            <a:r>
              <a:rPr lang="en-US" sz="4000" dirty="0">
                <a:solidFill>
                  <a:srgbClr val="FFFF00"/>
                </a:solidFill>
              </a:rPr>
              <a:t>effective</a:t>
            </a:r>
            <a:r>
              <a:rPr lang="en-US" sz="4000" dirty="0"/>
              <a:t> are OTC dietary supplements or herbal “remedies”?</a:t>
            </a:r>
          </a:p>
          <a:p>
            <a:pPr marL="0" indent="0">
              <a:lnSpc>
                <a:spcPct val="50000"/>
              </a:lnSpc>
              <a:spcBef>
                <a:spcPts val="0"/>
              </a:spcBef>
              <a:buNone/>
            </a:pPr>
            <a:endParaRPr lang="en-US" sz="4000" dirty="0"/>
          </a:p>
          <a:p>
            <a:pPr lvl="1"/>
            <a:r>
              <a:rPr lang="en-US" sz="3600" dirty="0"/>
              <a:t>Answer:  Buyer beware</a:t>
            </a:r>
          </a:p>
          <a:p>
            <a:pPr lvl="1"/>
            <a:r>
              <a:rPr lang="en-US" sz="3600" dirty="0"/>
              <a:t>New question:  As a consumer, what do we really know about these products?</a:t>
            </a:r>
          </a:p>
          <a:p>
            <a:pPr marL="0" indent="0">
              <a:lnSpc>
                <a:spcPct val="50000"/>
              </a:lnSpc>
              <a:spcBef>
                <a:spcPts val="0"/>
              </a:spcBef>
              <a:buNone/>
            </a:pPr>
            <a:endParaRPr lang="en-US" sz="4000" dirty="0"/>
          </a:p>
        </p:txBody>
      </p:sp>
    </p:spTree>
    <p:extLst>
      <p:ext uri="{BB962C8B-B14F-4D97-AF65-F5344CB8AC3E}">
        <p14:creationId xmlns:p14="http://schemas.microsoft.com/office/powerpoint/2010/main" val="401973909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a:t>Introduction -- continued</a:t>
            </a:r>
          </a:p>
        </p:txBody>
      </p:sp>
      <p:sp>
        <p:nvSpPr>
          <p:cNvPr id="3" name="Text Placeholder 2"/>
          <p:cNvSpPr>
            <a:spLocks noGrp="1"/>
          </p:cNvSpPr>
          <p:nvPr>
            <p:ph type="body" sz="quarter" idx="10"/>
          </p:nvPr>
        </p:nvSpPr>
        <p:spPr>
          <a:xfrm>
            <a:off x="365234" y="1676400"/>
            <a:ext cx="8382000" cy="4343400"/>
          </a:xfrm>
        </p:spPr>
        <p:txBody>
          <a:bodyPr/>
          <a:lstStyle/>
          <a:p>
            <a:r>
              <a:rPr lang="en-US" sz="3600" dirty="0">
                <a:solidFill>
                  <a:srgbClr val="FFFF00"/>
                </a:solidFill>
              </a:rPr>
              <a:t>74% of consumers </a:t>
            </a:r>
            <a:r>
              <a:rPr lang="en-US" sz="3600" dirty="0"/>
              <a:t>admit not following all of the directions when taking Rx drugs (NCPA, 2006)</a:t>
            </a:r>
          </a:p>
          <a:p>
            <a:pPr marL="0" indent="0">
              <a:lnSpc>
                <a:spcPct val="50000"/>
              </a:lnSpc>
              <a:spcBef>
                <a:spcPts val="0"/>
              </a:spcBef>
              <a:buNone/>
            </a:pPr>
            <a:endParaRPr lang="en-US" sz="3600" dirty="0"/>
          </a:p>
          <a:p>
            <a:r>
              <a:rPr lang="en-US" sz="3600" dirty="0">
                <a:solidFill>
                  <a:srgbClr val="FFFF00"/>
                </a:solidFill>
              </a:rPr>
              <a:t>49%</a:t>
            </a:r>
            <a:r>
              <a:rPr lang="en-US" sz="3600" dirty="0"/>
              <a:t> forgot to take a Rx medication</a:t>
            </a:r>
          </a:p>
          <a:p>
            <a:pPr marL="0" indent="0">
              <a:lnSpc>
                <a:spcPct val="50000"/>
              </a:lnSpc>
              <a:spcBef>
                <a:spcPts val="0"/>
              </a:spcBef>
              <a:buNone/>
            </a:pPr>
            <a:endParaRPr lang="en-US" sz="3600" dirty="0"/>
          </a:p>
          <a:p>
            <a:r>
              <a:rPr lang="en-US" sz="3600" dirty="0">
                <a:solidFill>
                  <a:srgbClr val="FFFF00"/>
                </a:solidFill>
              </a:rPr>
              <a:t>24%</a:t>
            </a:r>
            <a:r>
              <a:rPr lang="en-US" sz="3600" dirty="0"/>
              <a:t> had taken less than the recommended dose</a:t>
            </a:r>
          </a:p>
        </p:txBody>
      </p:sp>
    </p:spTree>
    <p:extLst>
      <p:ext uri="{BB962C8B-B14F-4D97-AF65-F5344CB8AC3E}">
        <p14:creationId xmlns:p14="http://schemas.microsoft.com/office/powerpoint/2010/main" val="2437179212"/>
      </p:ext>
    </p:extLst>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828193"/>
          </a:xfrm>
        </p:spPr>
        <p:txBody>
          <a:bodyPr/>
          <a:lstStyle/>
          <a:p>
            <a:r>
              <a:rPr lang="en-US" sz="4400" dirty="0"/>
              <a:t>Dietary Supplements and Herbal Remedies – cont.</a:t>
            </a:r>
            <a:br>
              <a:rPr lang="en-US" sz="4400" dirty="0"/>
            </a:br>
            <a:endParaRPr lang="en-US" sz="4400" dirty="0"/>
          </a:p>
        </p:txBody>
      </p:sp>
      <p:sp>
        <p:nvSpPr>
          <p:cNvPr id="3" name="Text Placeholder 2"/>
          <p:cNvSpPr>
            <a:spLocks noGrp="1"/>
          </p:cNvSpPr>
          <p:nvPr>
            <p:ph type="body" sz="quarter" idx="10"/>
          </p:nvPr>
        </p:nvSpPr>
        <p:spPr>
          <a:xfrm>
            <a:off x="381000" y="1600200"/>
            <a:ext cx="8382000" cy="5564600"/>
          </a:xfrm>
        </p:spPr>
        <p:txBody>
          <a:bodyPr/>
          <a:lstStyle/>
          <a:p>
            <a:r>
              <a:rPr lang="en-US" sz="3600" dirty="0"/>
              <a:t>Dietary supplements and herbal products are </a:t>
            </a:r>
            <a:r>
              <a:rPr lang="en-US" sz="3600" u="sng" dirty="0"/>
              <a:t>at best</a:t>
            </a:r>
            <a:r>
              <a:rPr lang="en-US" sz="3600" dirty="0"/>
              <a:t> </a:t>
            </a:r>
            <a:r>
              <a:rPr lang="en-US" sz="3600" dirty="0">
                <a:solidFill>
                  <a:srgbClr val="FFFF00"/>
                </a:solidFill>
              </a:rPr>
              <a:t>very lightly regulated </a:t>
            </a:r>
            <a:r>
              <a:rPr lang="en-US" sz="3600" dirty="0"/>
              <a:t>by the Federal government</a:t>
            </a:r>
          </a:p>
          <a:p>
            <a:pPr marL="0" indent="0">
              <a:lnSpc>
                <a:spcPct val="30000"/>
              </a:lnSpc>
              <a:spcBef>
                <a:spcPts val="0"/>
              </a:spcBef>
              <a:buNone/>
            </a:pPr>
            <a:endParaRPr lang="en-US" dirty="0"/>
          </a:p>
          <a:p>
            <a:pPr lvl="1"/>
            <a:r>
              <a:rPr lang="en-US" sz="3600" dirty="0"/>
              <a:t>The FDA </a:t>
            </a:r>
            <a:r>
              <a:rPr lang="en-US" sz="3600" dirty="0">
                <a:solidFill>
                  <a:srgbClr val="FFFF00"/>
                </a:solidFill>
              </a:rPr>
              <a:t>does not</a:t>
            </a:r>
            <a:r>
              <a:rPr lang="en-US" sz="3600" dirty="0"/>
              <a:t> approve or clear any OTC product before it goes on the market</a:t>
            </a:r>
          </a:p>
          <a:p>
            <a:pPr marL="517525" lvl="1" indent="0">
              <a:lnSpc>
                <a:spcPct val="30000"/>
              </a:lnSpc>
              <a:spcBef>
                <a:spcPts val="0"/>
              </a:spcBef>
              <a:buNone/>
            </a:pPr>
            <a:endParaRPr lang="en-US" sz="3600" dirty="0"/>
          </a:p>
          <a:p>
            <a:pPr lvl="1"/>
            <a:r>
              <a:rPr lang="en-US" sz="3600" dirty="0"/>
              <a:t>FDA </a:t>
            </a:r>
            <a:r>
              <a:rPr lang="en-US" sz="3600" dirty="0">
                <a:solidFill>
                  <a:srgbClr val="FFFF00"/>
                </a:solidFill>
              </a:rPr>
              <a:t>does not </a:t>
            </a:r>
            <a:r>
              <a:rPr lang="en-US" sz="3600" dirty="0"/>
              <a:t>evaluate effectiveness or safety before an OTC product is first sold</a:t>
            </a:r>
          </a:p>
          <a:p>
            <a:pPr marL="0" indent="0">
              <a:buNone/>
            </a:pPr>
            <a:endParaRPr lang="en-US" dirty="0"/>
          </a:p>
        </p:txBody>
      </p:sp>
    </p:spTree>
    <p:extLst>
      <p:ext uri="{BB962C8B-B14F-4D97-AF65-F5344CB8AC3E}">
        <p14:creationId xmlns:p14="http://schemas.microsoft.com/office/powerpoint/2010/main" val="4140514148"/>
      </p:ext>
    </p:extLst>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828193"/>
          </a:xfrm>
        </p:spPr>
        <p:txBody>
          <a:bodyPr/>
          <a:lstStyle/>
          <a:p>
            <a:r>
              <a:rPr lang="en-US" sz="4400" dirty="0"/>
              <a:t>Dietary Supplements and Herbal Remedies – cont.</a:t>
            </a:r>
            <a:br>
              <a:rPr lang="en-US" sz="4400" dirty="0"/>
            </a:br>
            <a:endParaRPr lang="en-US" sz="4400" dirty="0"/>
          </a:p>
        </p:txBody>
      </p:sp>
      <p:sp>
        <p:nvSpPr>
          <p:cNvPr id="3" name="Text Placeholder 2"/>
          <p:cNvSpPr>
            <a:spLocks noGrp="1"/>
          </p:cNvSpPr>
          <p:nvPr>
            <p:ph type="body" sz="quarter" idx="10"/>
          </p:nvPr>
        </p:nvSpPr>
        <p:spPr>
          <a:xfrm>
            <a:off x="381000" y="2058382"/>
            <a:ext cx="8382000" cy="3921073"/>
          </a:xfrm>
        </p:spPr>
        <p:txBody>
          <a:bodyPr/>
          <a:lstStyle/>
          <a:p>
            <a:pPr lvl="1"/>
            <a:r>
              <a:rPr lang="en-US" sz="3600" dirty="0"/>
              <a:t>Buyer beware – some of these products later turn out to contain drugs that are </a:t>
            </a:r>
            <a:r>
              <a:rPr lang="en-US" sz="3600" dirty="0">
                <a:solidFill>
                  <a:srgbClr val="FFFF00"/>
                </a:solidFill>
              </a:rPr>
              <a:t>illegal</a:t>
            </a:r>
            <a:r>
              <a:rPr lang="en-US" sz="3600" dirty="0"/>
              <a:t> to be sold OTC</a:t>
            </a:r>
          </a:p>
          <a:p>
            <a:pPr marL="517525" lvl="1" indent="0">
              <a:lnSpc>
                <a:spcPct val="50000"/>
              </a:lnSpc>
              <a:spcBef>
                <a:spcPts val="0"/>
              </a:spcBef>
              <a:buNone/>
            </a:pPr>
            <a:endParaRPr lang="en-US" sz="3600" dirty="0"/>
          </a:p>
          <a:p>
            <a:pPr lvl="1"/>
            <a:r>
              <a:rPr lang="en-US" sz="3600" dirty="0"/>
              <a:t>FDA only steps in when </a:t>
            </a:r>
            <a:r>
              <a:rPr lang="en-US" sz="3600" dirty="0">
                <a:solidFill>
                  <a:srgbClr val="FFFF00"/>
                </a:solidFill>
              </a:rPr>
              <a:t>adverse reactions</a:t>
            </a:r>
            <a:r>
              <a:rPr lang="en-US" sz="3600" dirty="0"/>
              <a:t> (and sometimes deaths) occur with a OTC product</a:t>
            </a:r>
          </a:p>
          <a:p>
            <a:endParaRPr lang="en-US" dirty="0"/>
          </a:p>
        </p:txBody>
      </p:sp>
    </p:spTree>
    <p:extLst>
      <p:ext uri="{BB962C8B-B14F-4D97-AF65-F5344CB8AC3E}">
        <p14:creationId xmlns:p14="http://schemas.microsoft.com/office/powerpoint/2010/main" val="2258122660"/>
      </p:ext>
    </p:extLst>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9"/>
            <a:ext cx="8382000" cy="1370012"/>
          </a:xfrm>
        </p:spPr>
        <p:txBody>
          <a:bodyPr/>
          <a:lstStyle/>
          <a:p>
            <a:r>
              <a:rPr lang="en-US" sz="4400" dirty="0"/>
              <a:t>Dietary Supplements and Herbal Remedies – cont.</a:t>
            </a:r>
            <a:br>
              <a:rPr lang="en-US" sz="4400" dirty="0"/>
            </a:br>
            <a:endParaRPr lang="en-US" sz="4400" dirty="0"/>
          </a:p>
        </p:txBody>
      </p:sp>
      <p:sp>
        <p:nvSpPr>
          <p:cNvPr id="3" name="Text Placeholder 2"/>
          <p:cNvSpPr>
            <a:spLocks noGrp="1"/>
          </p:cNvSpPr>
          <p:nvPr>
            <p:ph type="body" sz="quarter" idx="10"/>
          </p:nvPr>
        </p:nvSpPr>
        <p:spPr>
          <a:xfrm>
            <a:off x="381000" y="1752600"/>
            <a:ext cx="8382000" cy="4284250"/>
          </a:xfrm>
        </p:spPr>
        <p:txBody>
          <a:bodyPr/>
          <a:lstStyle/>
          <a:p>
            <a:r>
              <a:rPr lang="en-US" dirty="0"/>
              <a:t>Bottom line?  </a:t>
            </a:r>
            <a:r>
              <a:rPr lang="en-US" dirty="0">
                <a:solidFill>
                  <a:srgbClr val="FFFF00"/>
                </a:solidFill>
              </a:rPr>
              <a:t>Be very careful </a:t>
            </a:r>
            <a:r>
              <a:rPr lang="en-US" dirty="0"/>
              <a:t>which OTC dietary supplements and herbal remedies you decide to use</a:t>
            </a:r>
          </a:p>
          <a:p>
            <a:pPr lvl="1"/>
            <a:r>
              <a:rPr lang="en-US" sz="3200" dirty="0"/>
              <a:t>Any instances of documented </a:t>
            </a:r>
            <a:r>
              <a:rPr lang="en-US" sz="3200" dirty="0">
                <a:solidFill>
                  <a:srgbClr val="FFFF00"/>
                </a:solidFill>
              </a:rPr>
              <a:t>organ failure </a:t>
            </a:r>
            <a:r>
              <a:rPr lang="en-US" sz="3200" dirty="0"/>
              <a:t>or </a:t>
            </a:r>
            <a:r>
              <a:rPr lang="en-US" sz="3200" dirty="0">
                <a:solidFill>
                  <a:srgbClr val="FFFF00"/>
                </a:solidFill>
              </a:rPr>
              <a:t>known carcinogenic properties</a:t>
            </a:r>
            <a:r>
              <a:rPr lang="en-US" sz="3200" dirty="0"/>
              <a:t>?</a:t>
            </a:r>
          </a:p>
          <a:p>
            <a:pPr lvl="1"/>
            <a:r>
              <a:rPr lang="en-US" sz="3200" dirty="0">
                <a:solidFill>
                  <a:srgbClr val="FFFF00"/>
                </a:solidFill>
              </a:rPr>
              <a:t>Banned</a:t>
            </a:r>
            <a:r>
              <a:rPr lang="en-US" sz="3200" dirty="0"/>
              <a:t> in other countries?  FDA warning? </a:t>
            </a:r>
            <a:r>
              <a:rPr lang="en-US" sz="3200" dirty="0">
                <a:solidFill>
                  <a:srgbClr val="FFFF00"/>
                </a:solidFill>
              </a:rPr>
              <a:t>Published studies </a:t>
            </a:r>
            <a:r>
              <a:rPr lang="en-US" sz="3200" dirty="0"/>
              <a:t>with documented adverse events?</a:t>
            </a:r>
          </a:p>
          <a:p>
            <a:pPr lvl="1"/>
            <a:r>
              <a:rPr lang="en-US" sz="3200" dirty="0">
                <a:solidFill>
                  <a:srgbClr val="FFFF00"/>
                </a:solidFill>
              </a:rPr>
              <a:t>Works against </a:t>
            </a:r>
            <a:r>
              <a:rPr lang="en-US" sz="3200" dirty="0"/>
              <a:t>any Rx you are taking?</a:t>
            </a:r>
          </a:p>
        </p:txBody>
      </p:sp>
    </p:spTree>
    <p:extLst>
      <p:ext uri="{BB962C8B-B14F-4D97-AF65-F5344CB8AC3E}">
        <p14:creationId xmlns:p14="http://schemas.microsoft.com/office/powerpoint/2010/main" val="3022035084"/>
      </p:ext>
    </p:extLst>
  </p:cSld>
  <p:clrMapOvr>
    <a:masterClrMapping/>
  </p:clrMapOvr>
  <p:transition>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04800" y="1371600"/>
            <a:ext cx="8382000" cy="4029742"/>
          </a:xfrm>
        </p:spPr>
        <p:txBody>
          <a:bodyPr/>
          <a:lstStyle/>
          <a:p>
            <a:pPr marL="0" indent="0" algn="ctr">
              <a:buNone/>
            </a:pPr>
            <a:r>
              <a:rPr lang="en-US" sz="4800" dirty="0"/>
              <a:t>Module 12</a:t>
            </a:r>
          </a:p>
          <a:p>
            <a:pPr marL="0" indent="0" algn="ctr">
              <a:buNone/>
            </a:pPr>
            <a:endParaRPr lang="en-US" sz="4800" dirty="0"/>
          </a:p>
          <a:p>
            <a:pPr marL="0" indent="0" algn="ctr">
              <a:buNone/>
            </a:pPr>
            <a:r>
              <a:rPr lang="en-US" sz="4800" dirty="0"/>
              <a:t>Use of Internet and Mail Order Pharmacies</a:t>
            </a:r>
          </a:p>
          <a:p>
            <a:pPr marL="0" indent="0">
              <a:buNone/>
            </a:pPr>
            <a:endParaRPr lang="en-US" dirty="0"/>
          </a:p>
        </p:txBody>
      </p:sp>
    </p:spTree>
    <p:extLst>
      <p:ext uri="{BB962C8B-B14F-4D97-AF65-F5344CB8AC3E}">
        <p14:creationId xmlns:p14="http://schemas.microsoft.com/office/powerpoint/2010/main" val="2377191485"/>
      </p:ext>
    </p:extLst>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a:t>Internet and Mail Order Pharmacies</a:t>
            </a:r>
          </a:p>
        </p:txBody>
      </p:sp>
      <p:sp>
        <p:nvSpPr>
          <p:cNvPr id="3" name="Text Placeholder 2"/>
          <p:cNvSpPr>
            <a:spLocks noGrp="1"/>
          </p:cNvSpPr>
          <p:nvPr>
            <p:ph type="body" sz="quarter" idx="10"/>
          </p:nvPr>
        </p:nvSpPr>
        <p:spPr>
          <a:xfrm>
            <a:off x="381000" y="1524000"/>
            <a:ext cx="8382000" cy="4598182"/>
          </a:xfrm>
        </p:spPr>
        <p:txBody>
          <a:bodyPr/>
          <a:lstStyle/>
          <a:p>
            <a:r>
              <a:rPr lang="en-US" sz="3600" dirty="0"/>
              <a:t>Obtain Rx medications only from a </a:t>
            </a:r>
            <a:r>
              <a:rPr lang="en-US" sz="3600" dirty="0">
                <a:solidFill>
                  <a:srgbClr val="FFFF00"/>
                </a:solidFill>
              </a:rPr>
              <a:t>legal source</a:t>
            </a:r>
            <a:r>
              <a:rPr lang="en-US" sz="3600" dirty="0"/>
              <a:t>.  Best practice?</a:t>
            </a:r>
          </a:p>
          <a:p>
            <a:pPr lvl="1"/>
            <a:r>
              <a:rPr lang="en-US" sz="3600" dirty="0"/>
              <a:t>Could be a “brick and mortar” business in your community</a:t>
            </a:r>
          </a:p>
          <a:p>
            <a:pPr lvl="1"/>
            <a:r>
              <a:rPr lang="en-US" sz="3600" dirty="0"/>
              <a:t>Could be an internet or mail order pharmacy approved by your insurer</a:t>
            </a:r>
          </a:p>
          <a:p>
            <a:pPr marL="517525" lvl="1" indent="0">
              <a:lnSpc>
                <a:spcPct val="50000"/>
              </a:lnSpc>
              <a:spcBef>
                <a:spcPts val="0"/>
              </a:spcBef>
              <a:buNone/>
            </a:pPr>
            <a:endParaRPr lang="en-US" sz="3600" dirty="0"/>
          </a:p>
          <a:p>
            <a:r>
              <a:rPr lang="en-US" sz="3600" dirty="0"/>
              <a:t>We all want to save money on our Rx’s, but </a:t>
            </a:r>
            <a:r>
              <a:rPr lang="en-US" sz="3600" dirty="0">
                <a:solidFill>
                  <a:srgbClr val="FFFF00"/>
                </a:solidFill>
              </a:rPr>
              <a:t>be careful where you buy</a:t>
            </a:r>
            <a:r>
              <a:rPr lang="en-US" sz="3600" dirty="0"/>
              <a:t>!</a:t>
            </a:r>
          </a:p>
        </p:txBody>
      </p:sp>
    </p:spTree>
    <p:extLst>
      <p:ext uri="{BB962C8B-B14F-4D97-AF65-F5344CB8AC3E}">
        <p14:creationId xmlns:p14="http://schemas.microsoft.com/office/powerpoint/2010/main" val="1066309295"/>
      </p:ext>
    </p:extLst>
  </p:cSld>
  <p:clrMapOvr>
    <a:masterClrMapping/>
  </p:clrMapOvr>
  <p:transition>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Internet and Mail Order Pharmacies – cont.</a:t>
            </a:r>
          </a:p>
        </p:txBody>
      </p:sp>
      <p:sp>
        <p:nvSpPr>
          <p:cNvPr id="3" name="Text Placeholder 2"/>
          <p:cNvSpPr>
            <a:spLocks noGrp="1"/>
          </p:cNvSpPr>
          <p:nvPr>
            <p:ph type="body" sz="quarter" idx="10"/>
          </p:nvPr>
        </p:nvSpPr>
        <p:spPr>
          <a:xfrm>
            <a:off x="381000" y="1981200"/>
            <a:ext cx="8382000" cy="3600986"/>
          </a:xfrm>
        </p:spPr>
        <p:txBody>
          <a:bodyPr/>
          <a:lstStyle/>
          <a:p>
            <a:r>
              <a:rPr lang="en-US" sz="3600" dirty="0"/>
              <a:t>Many internet and mail order pharmacies are </a:t>
            </a:r>
            <a:r>
              <a:rPr lang="en-US" sz="3600" dirty="0">
                <a:solidFill>
                  <a:srgbClr val="FFFF00"/>
                </a:solidFill>
              </a:rPr>
              <a:t>NOT located in this country</a:t>
            </a:r>
          </a:p>
          <a:p>
            <a:pPr marL="0" indent="0">
              <a:lnSpc>
                <a:spcPct val="50000"/>
              </a:lnSpc>
              <a:spcBef>
                <a:spcPts val="0"/>
              </a:spcBef>
              <a:buNone/>
            </a:pPr>
            <a:endParaRPr lang="en-US" sz="3600" dirty="0">
              <a:solidFill>
                <a:srgbClr val="FFFF00"/>
              </a:solidFill>
            </a:endParaRPr>
          </a:p>
          <a:p>
            <a:pPr lvl="1"/>
            <a:r>
              <a:rPr lang="en-US" sz="3600" dirty="0">
                <a:solidFill>
                  <a:srgbClr val="FFFF00"/>
                </a:solidFill>
              </a:rPr>
              <a:t>Not subject </a:t>
            </a:r>
            <a:r>
              <a:rPr lang="en-US" sz="3600" dirty="0"/>
              <a:t>to U.S. laws or oversight</a:t>
            </a:r>
          </a:p>
          <a:p>
            <a:pPr lvl="1"/>
            <a:r>
              <a:rPr lang="en-US" sz="3600" dirty="0">
                <a:solidFill>
                  <a:srgbClr val="FFFF00"/>
                </a:solidFill>
              </a:rPr>
              <a:t>Not regulated </a:t>
            </a:r>
            <a:r>
              <a:rPr lang="en-US" sz="3600" dirty="0"/>
              <a:t>in the countries where located</a:t>
            </a:r>
          </a:p>
          <a:p>
            <a:pPr lvl="1"/>
            <a:r>
              <a:rPr lang="en-US" sz="3600" dirty="0"/>
              <a:t>Often are selling </a:t>
            </a:r>
            <a:r>
              <a:rPr lang="en-US" sz="3600" dirty="0">
                <a:solidFill>
                  <a:srgbClr val="FFFF00"/>
                </a:solidFill>
              </a:rPr>
              <a:t>counterfeit drugs</a:t>
            </a:r>
          </a:p>
        </p:txBody>
      </p:sp>
    </p:spTree>
    <p:extLst>
      <p:ext uri="{BB962C8B-B14F-4D97-AF65-F5344CB8AC3E}">
        <p14:creationId xmlns:p14="http://schemas.microsoft.com/office/powerpoint/2010/main" val="3721396509"/>
      </p:ext>
    </p:extLst>
  </p:cSld>
  <p:clrMapOvr>
    <a:masterClrMapping/>
  </p:clrMapOvr>
  <p:transition>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Internet and Mail Order Pharmacies – cont.</a:t>
            </a:r>
          </a:p>
        </p:txBody>
      </p:sp>
      <p:sp>
        <p:nvSpPr>
          <p:cNvPr id="3" name="Text Placeholder 2"/>
          <p:cNvSpPr>
            <a:spLocks noGrp="1"/>
          </p:cNvSpPr>
          <p:nvPr>
            <p:ph type="body" sz="quarter" idx="10"/>
          </p:nvPr>
        </p:nvSpPr>
        <p:spPr>
          <a:xfrm>
            <a:off x="381000" y="2362200"/>
            <a:ext cx="8382000" cy="2215991"/>
          </a:xfrm>
        </p:spPr>
        <p:txBody>
          <a:bodyPr/>
          <a:lstStyle/>
          <a:p>
            <a:r>
              <a:rPr lang="en-US" sz="4000" dirty="0"/>
              <a:t>If you chose to use an internet or mail order pharmacy, </a:t>
            </a:r>
            <a:r>
              <a:rPr lang="en-US" sz="4000" dirty="0">
                <a:solidFill>
                  <a:srgbClr val="FFFF00"/>
                </a:solidFill>
              </a:rPr>
              <a:t>do your homework </a:t>
            </a:r>
            <a:r>
              <a:rPr lang="en-US" sz="4000" dirty="0"/>
              <a:t>and </a:t>
            </a:r>
            <a:r>
              <a:rPr lang="en-US" sz="4000" dirty="0">
                <a:solidFill>
                  <a:srgbClr val="FFFF00"/>
                </a:solidFill>
              </a:rPr>
              <a:t>make sure </a:t>
            </a:r>
            <a:r>
              <a:rPr lang="en-US" sz="4000" dirty="0"/>
              <a:t>you are getting a legitimate one</a:t>
            </a:r>
          </a:p>
        </p:txBody>
      </p:sp>
    </p:spTree>
    <p:extLst>
      <p:ext uri="{BB962C8B-B14F-4D97-AF65-F5344CB8AC3E}">
        <p14:creationId xmlns:p14="http://schemas.microsoft.com/office/powerpoint/2010/main" val="3695436176"/>
      </p:ext>
    </p:extLst>
  </p:cSld>
  <p:clrMapOvr>
    <a:masterClrMapping/>
  </p:clrMapOvr>
  <p:transition>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Internet and Mail Order Pharmacies – cont.</a:t>
            </a:r>
          </a:p>
        </p:txBody>
      </p:sp>
      <p:sp>
        <p:nvSpPr>
          <p:cNvPr id="3" name="Text Placeholder 2"/>
          <p:cNvSpPr>
            <a:spLocks noGrp="1"/>
          </p:cNvSpPr>
          <p:nvPr>
            <p:ph type="body" sz="quarter" idx="10"/>
          </p:nvPr>
        </p:nvSpPr>
        <p:spPr>
          <a:xfrm>
            <a:off x="381000" y="1752600"/>
            <a:ext cx="8382000" cy="4918269"/>
          </a:xfrm>
        </p:spPr>
        <p:txBody>
          <a:bodyPr/>
          <a:lstStyle/>
          <a:p>
            <a:r>
              <a:rPr lang="en-US" sz="3600" dirty="0">
                <a:solidFill>
                  <a:srgbClr val="FFFF00"/>
                </a:solidFill>
              </a:rPr>
              <a:t>Only fill Rx’s from your own HCP</a:t>
            </a:r>
            <a:r>
              <a:rPr lang="en-US" sz="3600" dirty="0"/>
              <a:t>.  Never use a doctor that works for the internet or mail order pharmacy</a:t>
            </a:r>
          </a:p>
          <a:p>
            <a:pPr marL="0" indent="0">
              <a:lnSpc>
                <a:spcPct val="30000"/>
              </a:lnSpc>
              <a:spcBef>
                <a:spcPts val="0"/>
              </a:spcBef>
              <a:buNone/>
            </a:pPr>
            <a:endParaRPr lang="en-US" sz="3600" dirty="0"/>
          </a:p>
          <a:p>
            <a:pPr lvl="1"/>
            <a:r>
              <a:rPr lang="en-US" sz="3600" dirty="0"/>
              <a:t>DOT requires that for a Rx to be legitimate, you must have a </a:t>
            </a:r>
            <a:r>
              <a:rPr lang="en-US" sz="3600" dirty="0">
                <a:solidFill>
                  <a:srgbClr val="FFFF00"/>
                </a:solidFill>
              </a:rPr>
              <a:t>true doctor-patient relationship</a:t>
            </a:r>
          </a:p>
          <a:p>
            <a:pPr lvl="1"/>
            <a:r>
              <a:rPr lang="en-US" sz="3600" dirty="0"/>
              <a:t>This will not be acceptable with a doctor supplied by the pharmacy</a:t>
            </a:r>
          </a:p>
          <a:p>
            <a:pPr marL="0" indent="0">
              <a:buNone/>
            </a:pPr>
            <a:endParaRPr lang="en-US" dirty="0"/>
          </a:p>
        </p:txBody>
      </p:sp>
    </p:spTree>
    <p:extLst>
      <p:ext uri="{BB962C8B-B14F-4D97-AF65-F5344CB8AC3E}">
        <p14:creationId xmlns:p14="http://schemas.microsoft.com/office/powerpoint/2010/main" val="1984407506"/>
      </p:ext>
    </p:extLst>
  </p:cSld>
  <p:clrMapOvr>
    <a:masterClrMapping/>
  </p:clrMapOvr>
  <p:transition>
    <p:fad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a:t>Internet and Mail Order Pharmacies – cont.</a:t>
            </a:r>
          </a:p>
        </p:txBody>
      </p:sp>
      <p:sp>
        <p:nvSpPr>
          <p:cNvPr id="3" name="Text Placeholder 2"/>
          <p:cNvSpPr>
            <a:spLocks noGrp="1"/>
          </p:cNvSpPr>
          <p:nvPr>
            <p:ph type="body" sz="quarter" idx="10"/>
          </p:nvPr>
        </p:nvSpPr>
        <p:spPr>
          <a:xfrm>
            <a:off x="381000" y="1752600"/>
            <a:ext cx="8382000" cy="4099584"/>
          </a:xfrm>
        </p:spPr>
        <p:txBody>
          <a:bodyPr/>
          <a:lstStyle/>
          <a:p>
            <a:r>
              <a:rPr lang="en-US" sz="3600" dirty="0"/>
              <a:t>What is a </a:t>
            </a:r>
            <a:r>
              <a:rPr lang="en-US" sz="3600" dirty="0">
                <a:solidFill>
                  <a:srgbClr val="FFFF00"/>
                </a:solidFill>
              </a:rPr>
              <a:t>true doctor-patient relationship</a:t>
            </a:r>
            <a:r>
              <a:rPr lang="en-US" sz="3600" dirty="0"/>
              <a:t>?</a:t>
            </a:r>
          </a:p>
          <a:p>
            <a:pPr marL="0" indent="0">
              <a:lnSpc>
                <a:spcPct val="50000"/>
              </a:lnSpc>
              <a:spcBef>
                <a:spcPts val="0"/>
              </a:spcBef>
              <a:buNone/>
            </a:pPr>
            <a:endParaRPr lang="en-US" sz="3600" dirty="0"/>
          </a:p>
          <a:p>
            <a:pPr lvl="1"/>
            <a:r>
              <a:rPr lang="en-US" sz="3600" dirty="0"/>
              <a:t>You have a </a:t>
            </a:r>
            <a:r>
              <a:rPr lang="en-US" sz="3600" dirty="0">
                <a:solidFill>
                  <a:srgbClr val="FFFF00"/>
                </a:solidFill>
              </a:rPr>
              <a:t>legitimate diagnosed medical problem</a:t>
            </a:r>
          </a:p>
          <a:p>
            <a:pPr lvl="1"/>
            <a:r>
              <a:rPr lang="en-US" sz="3600" dirty="0"/>
              <a:t>You have been </a:t>
            </a:r>
            <a:r>
              <a:rPr lang="en-US" sz="3600" dirty="0">
                <a:solidFill>
                  <a:srgbClr val="FFFF00"/>
                </a:solidFill>
              </a:rPr>
              <a:t>previously seen face-to-face</a:t>
            </a:r>
            <a:r>
              <a:rPr lang="en-US" sz="3600" dirty="0"/>
              <a:t> by the HCP one or more times</a:t>
            </a:r>
          </a:p>
          <a:p>
            <a:pPr lvl="1"/>
            <a:r>
              <a:rPr lang="en-US" sz="3600" dirty="0"/>
              <a:t>There is a </a:t>
            </a:r>
            <a:r>
              <a:rPr lang="en-US" sz="3600" dirty="0">
                <a:solidFill>
                  <a:srgbClr val="FFFF00"/>
                </a:solidFill>
              </a:rPr>
              <a:t>clear link </a:t>
            </a:r>
            <a:r>
              <a:rPr lang="en-US" sz="3600" dirty="0"/>
              <a:t>between your medical condition and the Rx</a:t>
            </a:r>
          </a:p>
        </p:txBody>
      </p:sp>
    </p:spTree>
    <p:extLst>
      <p:ext uri="{BB962C8B-B14F-4D97-AF65-F5344CB8AC3E}">
        <p14:creationId xmlns:p14="http://schemas.microsoft.com/office/powerpoint/2010/main" val="1977191596"/>
      </p:ext>
    </p:extLst>
  </p:cSld>
  <p:clrMapOvr>
    <a:masterClrMapping/>
  </p:clrMapOvr>
  <p:transition>
    <p:fad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1411552"/>
            <a:ext cx="8382000" cy="3496342"/>
          </a:xfrm>
        </p:spPr>
        <p:txBody>
          <a:bodyPr/>
          <a:lstStyle/>
          <a:p>
            <a:pPr marL="0" indent="0" algn="ctr">
              <a:buNone/>
            </a:pPr>
            <a:r>
              <a:rPr lang="en-US" sz="4800" dirty="0"/>
              <a:t>Module 13</a:t>
            </a:r>
          </a:p>
          <a:p>
            <a:pPr marL="0" indent="0" algn="ctr">
              <a:buNone/>
            </a:pPr>
            <a:endParaRPr lang="en-US" sz="4800" dirty="0"/>
          </a:p>
          <a:p>
            <a:pPr marL="0" indent="0" algn="ctr">
              <a:buNone/>
            </a:pPr>
            <a:r>
              <a:rPr lang="en-US" sz="4800" dirty="0"/>
              <a:t>Use of Medications Obtained Outside the U.S.</a:t>
            </a:r>
          </a:p>
          <a:p>
            <a:pPr marL="0" indent="0">
              <a:buNone/>
            </a:pPr>
            <a:endParaRPr lang="en-US" dirty="0"/>
          </a:p>
        </p:txBody>
      </p:sp>
    </p:spTree>
    <p:extLst>
      <p:ext uri="{BB962C8B-B14F-4D97-AF65-F5344CB8AC3E}">
        <p14:creationId xmlns:p14="http://schemas.microsoft.com/office/powerpoint/2010/main" val="1722688286"/>
      </p:ext>
    </p:extLst>
  </p:cSld>
  <p:clrMapOvr>
    <a:masterClrMapping/>
  </p:clrMapOvr>
  <p:transition>
    <p:fade/>
  </p:transition>
</p:sld>
</file>

<file path=ppt/theme/theme1.xml><?xml version="1.0" encoding="utf-8"?>
<a:theme xmlns:a="http://schemas.openxmlformats.org/drawingml/2006/main" name="Blue Segoe 4-3 template-template_April-17-2007">
  <a:themeElements>
    <a:clrScheme name="Blue Template-Template">
      <a:dk1>
        <a:srgbClr val="000000"/>
      </a:dk1>
      <a:lt1>
        <a:srgbClr val="FFFFFF"/>
      </a:lt1>
      <a:dk2>
        <a:srgbClr val="050595"/>
      </a:dk2>
      <a:lt2>
        <a:srgbClr val="FFFF99"/>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6205FAED-2C87-424D-9EA0-7C56B5DB842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Sample presentation slides (Blue brushed metal design)</Template>
  <TotalTime>24534</TotalTime>
  <Words>13014</Words>
  <Application>Microsoft Office PowerPoint</Application>
  <PresentationFormat>On-screen Show (4:3)</PresentationFormat>
  <Paragraphs>898</Paragraphs>
  <Slides>114</Slides>
  <Notes>108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114</vt:i4>
      </vt:variant>
    </vt:vector>
  </HeadingPairs>
  <TitlesOfParts>
    <vt:vector size="120" baseType="lpstr">
      <vt:lpstr>Arial</vt:lpstr>
      <vt:lpstr>Calibri</vt:lpstr>
      <vt:lpstr>Courier New</vt:lpstr>
      <vt:lpstr>Wingdings</vt:lpstr>
      <vt:lpstr>Blue Segoe 4-3 template-template_April-17-2007</vt:lpstr>
      <vt:lpstr>White with Courier font for code slides</vt:lpstr>
      <vt:lpstr>The Use of Prescription Medications, Over-The-Counter Drugs, Dietary Supplements, and Herbal Remedies by Safety Critical Rail Employees</vt:lpstr>
      <vt:lpstr>PowerPoint Presentation</vt:lpstr>
      <vt:lpstr>Introduction </vt:lpstr>
      <vt:lpstr>Introduction -- continued</vt:lpstr>
      <vt:lpstr>Introduction -- continued</vt:lpstr>
      <vt:lpstr>Introduction -- continued</vt:lpstr>
      <vt:lpstr>Introduction -- continued</vt:lpstr>
      <vt:lpstr>Introduction -- continued</vt:lpstr>
      <vt:lpstr>Introduction -- continued</vt:lpstr>
      <vt:lpstr>Introduction -- continued</vt:lpstr>
      <vt:lpstr>Introduction -- continued</vt:lpstr>
      <vt:lpstr>Introduction -- continued</vt:lpstr>
      <vt:lpstr>PowerPoint Presentation</vt:lpstr>
      <vt:lpstr>49 CFR 219.103</vt:lpstr>
      <vt:lpstr>49 CFR 219.103 – cont.</vt:lpstr>
      <vt:lpstr>49 CFR 219.103 – cont.</vt:lpstr>
      <vt:lpstr>49 CFR 219.103 – cont.</vt:lpstr>
      <vt:lpstr>49 CFR 219.103 – cont.</vt:lpstr>
      <vt:lpstr>PowerPoint Presentation</vt:lpstr>
      <vt:lpstr>Our Company Policy on Prescription, Over-the-Counter, Dietary Supplements, and Herbal Remedies</vt:lpstr>
      <vt:lpstr>Model Policy Toolkit</vt:lpstr>
      <vt:lpstr>Rx-OTC Model Policy Components</vt:lpstr>
      <vt:lpstr>Rx-OTC Model Policy Components - Continued</vt:lpstr>
      <vt:lpstr>Rx-OTC Model Policy Components - Continued</vt:lpstr>
      <vt:lpstr>Rx-OTC Model Policy Components - Continued</vt:lpstr>
      <vt:lpstr>PowerPoint Presentation</vt:lpstr>
      <vt:lpstr>Types of Medications and Health Related Products (HRPs)</vt:lpstr>
      <vt:lpstr>Types of Medications and HRPs – cont.</vt:lpstr>
      <vt:lpstr>Types of Medications and HRPs – cont.</vt:lpstr>
      <vt:lpstr>Types of Medications and HRPs – cont.</vt:lpstr>
      <vt:lpstr>Types of Medications and HRPs – cont.</vt:lpstr>
      <vt:lpstr>PowerPoint Presentation</vt:lpstr>
      <vt:lpstr>State Medical Marijuana Laws </vt:lpstr>
      <vt:lpstr>State Medical Marijuana Laws – cont.</vt:lpstr>
      <vt:lpstr>State Medical Marijuana Laws – cont.</vt:lpstr>
      <vt:lpstr>State Medical Marijuana Laws – cont.</vt:lpstr>
      <vt:lpstr>State Medical Marijuana Laws – cont.</vt:lpstr>
      <vt:lpstr>State Medical Marijuana Laws – cont.</vt:lpstr>
      <vt:lpstr>State Medical Marijuana Laws – cont.</vt:lpstr>
      <vt:lpstr>State Medical Marijuana Laws – cont.</vt:lpstr>
      <vt:lpstr>PowerPoint Presentation</vt:lpstr>
      <vt:lpstr>General Guidelines</vt:lpstr>
      <vt:lpstr>General Guidelines – cont.</vt:lpstr>
      <vt:lpstr>General Guidelines – cont.</vt:lpstr>
      <vt:lpstr>General Guidelines – cont.</vt:lpstr>
      <vt:lpstr>General Guidelines – cont.</vt:lpstr>
      <vt:lpstr>General Guidelines – cont.</vt:lpstr>
      <vt:lpstr>General Guidelines – cont.</vt:lpstr>
      <vt:lpstr>General Guidelines – cont.</vt:lpstr>
      <vt:lpstr>General Guidelines – cont.</vt:lpstr>
      <vt:lpstr>General Guidelines – cont.</vt:lpstr>
      <vt:lpstr>General Guidelines – cont.</vt:lpstr>
      <vt:lpstr>General Guidelines – cont.</vt:lpstr>
      <vt:lpstr>PowerPoint Presentation</vt:lpstr>
      <vt:lpstr>Proper Use of Prescription Medications </vt:lpstr>
      <vt:lpstr>Proper Use of Prescription Medications – cont. </vt:lpstr>
      <vt:lpstr>PowerPoint Presentation</vt:lpstr>
      <vt:lpstr>Proper Use of OTC Products, Supplements, and Herbal Remedies</vt:lpstr>
      <vt:lpstr>Proper Use of OTC Products, Supplements, and Herbal Remedies – cont.</vt:lpstr>
      <vt:lpstr>PowerPoint Presentation</vt:lpstr>
      <vt:lpstr>Common Sense Guidelines</vt:lpstr>
      <vt:lpstr>Common Sense Guidelines – cont.</vt:lpstr>
      <vt:lpstr>Common Sense Guidelines – cont.</vt:lpstr>
      <vt:lpstr>Common Sense Guidelines – cont.</vt:lpstr>
      <vt:lpstr>Common Sense Guidelines – cont.</vt:lpstr>
      <vt:lpstr>Common Sense Guidelines – cont.</vt:lpstr>
      <vt:lpstr>Common Sense Guidelines – cont.</vt:lpstr>
      <vt:lpstr>Common Sense Guidelines – cont.</vt:lpstr>
      <vt:lpstr>Common Sense Guidelines – cont.</vt:lpstr>
      <vt:lpstr>Common Sense Guidelines – cont.</vt:lpstr>
      <vt:lpstr>PowerPoint Presentation</vt:lpstr>
      <vt:lpstr>Medical Conditions With Potentially Impairing Medications  </vt:lpstr>
      <vt:lpstr>Medical Conditions With Potentially Impairing Medications – cont.</vt:lpstr>
      <vt:lpstr>Medical Conditions With Potentially Impairing Medications – cont.</vt:lpstr>
      <vt:lpstr>Medical Conditions With Potentially Impairing Medications – cont.</vt:lpstr>
      <vt:lpstr>Medical Conditions With Potentially Impairing Medications – cont.</vt:lpstr>
      <vt:lpstr>Medical Conditions With Potentially Impairing Medications – cont.</vt:lpstr>
      <vt:lpstr>Medical Conditions With Potentially Impairing Medications – cont.</vt:lpstr>
      <vt:lpstr>Medical Conditions With Potentially Impairing Medications – cont.</vt:lpstr>
      <vt:lpstr>Medical Conditions With Potentially Impairing Medications – cont.</vt:lpstr>
      <vt:lpstr>Medical Conditions With Potentially Impairing Medications – cont.</vt:lpstr>
      <vt:lpstr>Medical Conditions With Potentially Impairing Medications – cont.</vt:lpstr>
      <vt:lpstr>Medical Conditions With Potentially Impairing Medications – cont.</vt:lpstr>
      <vt:lpstr>Medical Conditions With Potentially Impairing Medications – cont.</vt:lpstr>
      <vt:lpstr>Medical Conditions With Potentially Impairing Medications – cont.</vt:lpstr>
      <vt:lpstr>Medical Conditions With Potentially Impairing Medications – cont.</vt:lpstr>
      <vt:lpstr>Medical Conditions With Potentially Impairing Medications – cont.</vt:lpstr>
      <vt:lpstr>PowerPoint Presentation</vt:lpstr>
      <vt:lpstr>Dietary Supplements and Herbal Remedies </vt:lpstr>
      <vt:lpstr>Dietary Supplements and Herbal Remedies – cont. </vt:lpstr>
      <vt:lpstr>Dietary Supplements and Herbal Remedies – cont. </vt:lpstr>
      <vt:lpstr>Dietary Supplements and Herbal Remedies – cont. </vt:lpstr>
      <vt:lpstr>PowerPoint Presentation</vt:lpstr>
      <vt:lpstr>Internet and Mail Order Pharmacies</vt:lpstr>
      <vt:lpstr>Internet and Mail Order Pharmacies – cont.</vt:lpstr>
      <vt:lpstr>Internet and Mail Order Pharmacies – cont.</vt:lpstr>
      <vt:lpstr>Internet and Mail Order Pharmacies – cont.</vt:lpstr>
      <vt:lpstr>Internet and Mail Order Pharmacies – cont.</vt:lpstr>
      <vt:lpstr>PowerPoint Presentation</vt:lpstr>
      <vt:lpstr>Medications From Outside the U.S.</vt:lpstr>
      <vt:lpstr>PowerPoint Presentation</vt:lpstr>
      <vt:lpstr>PowerPoint Presentation</vt:lpstr>
      <vt:lpstr>What to Ask Your Prescribing HCP</vt:lpstr>
      <vt:lpstr>What to Ask Your Prescribing HCP-cont.</vt:lpstr>
      <vt:lpstr>What to Ask Your Prescribing HCP-cont.</vt:lpstr>
      <vt:lpstr>What to Ask Your Prescribing HCP-cont.</vt:lpstr>
      <vt:lpstr>What to Ask Your Prescribing HCP-cont.</vt:lpstr>
      <vt:lpstr>What to Ask Your Prescribing HCP-cont.</vt:lpstr>
      <vt:lpstr>What to Ask Your Prescribing HCP-cont.</vt:lpstr>
      <vt:lpstr>What to Ask Your Prescribing HCP-cont.</vt:lpstr>
      <vt:lpstr>What to Ask Your Prescribing HCP-cont.</vt:lpstr>
      <vt:lpstr>What to Ask Your Prescribing HCP-cont.</vt:lpstr>
      <vt:lpstr>PowerPoint Presentation</vt:lpstr>
      <vt:lpstr>Summary and 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Use of Prescription Medications, Over-The-Counter Drugs, Dietary Supplements, and Herbal Remedies by Safety Critical Rail Employees</dc:title>
  <dc:creator>HealthWest</dc:creator>
  <cp:lastModifiedBy>Powers, Gerald (FRA)</cp:lastModifiedBy>
  <cp:revision>324</cp:revision>
  <cp:lastPrinted>2015-09-03T18:17:30Z</cp:lastPrinted>
  <dcterms:created xsi:type="dcterms:W3CDTF">2015-07-21T15:53:14Z</dcterms:created>
  <dcterms:modified xsi:type="dcterms:W3CDTF">2018-10-10T23:26:02Z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TC102867069990</vt:lpwstr>
  </property>
</Properties>
</file>